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47"/>
  </p:notesMasterIdLst>
  <p:handoutMasterIdLst>
    <p:handoutMasterId r:id="rId48"/>
  </p:handoutMasterIdLst>
  <p:sldIdLst>
    <p:sldId id="471" r:id="rId5"/>
    <p:sldId id="516" r:id="rId6"/>
    <p:sldId id="515" r:id="rId7"/>
    <p:sldId id="486" r:id="rId8"/>
    <p:sldId id="472" r:id="rId9"/>
    <p:sldId id="520" r:id="rId10"/>
    <p:sldId id="517" r:id="rId11"/>
    <p:sldId id="518" r:id="rId12"/>
    <p:sldId id="519" r:id="rId13"/>
    <p:sldId id="419" r:id="rId14"/>
    <p:sldId id="521" r:id="rId15"/>
    <p:sldId id="522" r:id="rId16"/>
    <p:sldId id="532" r:id="rId17"/>
    <p:sldId id="533" r:id="rId18"/>
    <p:sldId id="529" r:id="rId19"/>
    <p:sldId id="528" r:id="rId20"/>
    <p:sldId id="531" r:id="rId21"/>
    <p:sldId id="545" r:id="rId22"/>
    <p:sldId id="534" r:id="rId23"/>
    <p:sldId id="536" r:id="rId24"/>
    <p:sldId id="537" r:id="rId25"/>
    <p:sldId id="538" r:id="rId26"/>
    <p:sldId id="539" r:id="rId27"/>
    <p:sldId id="540" r:id="rId28"/>
    <p:sldId id="541" r:id="rId29"/>
    <p:sldId id="542" r:id="rId30"/>
    <p:sldId id="543" r:id="rId31"/>
    <p:sldId id="544" r:id="rId32"/>
    <p:sldId id="546" r:id="rId33"/>
    <p:sldId id="547" r:id="rId34"/>
    <p:sldId id="549" r:id="rId35"/>
    <p:sldId id="548" r:id="rId36"/>
    <p:sldId id="550" r:id="rId37"/>
    <p:sldId id="551" r:id="rId38"/>
    <p:sldId id="556" r:id="rId39"/>
    <p:sldId id="552" r:id="rId40"/>
    <p:sldId id="553" r:id="rId41"/>
    <p:sldId id="554" r:id="rId42"/>
    <p:sldId id="555" r:id="rId43"/>
    <p:sldId id="557" r:id="rId44"/>
    <p:sldId id="559" r:id="rId45"/>
    <p:sldId id="560"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CB"/>
    <a:srgbClr val="FF9E8D"/>
    <a:srgbClr val="002C78"/>
    <a:srgbClr val="AFFFFF"/>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0" autoAdjust="0"/>
    <p:restoredTop sz="94884" autoAdjust="0"/>
  </p:normalViewPr>
  <p:slideViewPr>
    <p:cSldViewPr>
      <p:cViewPr>
        <p:scale>
          <a:sx n="100" d="100"/>
          <a:sy n="100" d="100"/>
        </p:scale>
        <p:origin x="1440" y="14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79" d="100"/>
          <a:sy n="79" d="100"/>
        </p:scale>
        <p:origin x="3784" y="20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12A80-2F85-C144-BDCE-4624A31A0F7F}" type="datetimeFigureOut">
              <a:rPr lang="en-US" smtClean="0"/>
              <a:t>7/17/17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D0613-2D1E-3740-885C-6C1079A8B6FE}" type="slidenum">
              <a:rPr lang="en-US" smtClean="0"/>
              <a:t>‹#›</a:t>
            </a:fld>
            <a:endParaRPr lang="en-US"/>
          </a:p>
        </p:txBody>
      </p:sp>
    </p:spTree>
    <p:extLst>
      <p:ext uri="{BB962C8B-B14F-4D97-AF65-F5344CB8AC3E}">
        <p14:creationId xmlns:p14="http://schemas.microsoft.com/office/powerpoint/2010/main" val="1420321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7/17/17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54823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123903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27</a:t>
            </a:fld>
            <a:endParaRPr lang="en-US"/>
          </a:p>
        </p:txBody>
      </p:sp>
    </p:spTree>
    <p:extLst>
      <p:ext uri="{BB962C8B-B14F-4D97-AF65-F5344CB8AC3E}">
        <p14:creationId xmlns:p14="http://schemas.microsoft.com/office/powerpoint/2010/main" val="204769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interactive programming</a:t>
            </a:r>
            <a:r>
              <a:rPr lang="en-US" sz="1200" kern="1200" dirty="0" smtClean="0">
                <a:solidFill>
                  <a:schemeClr val="tx1"/>
                </a:solidFill>
                <a:effectLst/>
                <a:latin typeface="+mn-lt"/>
                <a:ea typeface="+mn-ea"/>
                <a:cs typeface="+mn-cs"/>
              </a:rPr>
              <a:t>, you actively send out requests for information to some environment surrounding you. This could be as simple as calling some method or as complex as sending a request to a web service on the other side of the globe. The essential part is you’re in the driver seat and make a request, and then wait for the response to come back. </a:t>
            </a:r>
            <a:endParaRPr lang="en-US" dirty="0" smtClean="0">
              <a:effectLst/>
            </a:endParaRPr>
          </a:p>
          <a:p>
            <a:r>
              <a:rPr lang="en-US" sz="1200" kern="1200" dirty="0" smtClean="0">
                <a:solidFill>
                  <a:schemeClr val="tx1"/>
                </a:solidFill>
                <a:effectLst/>
                <a:latin typeface="+mn-lt"/>
                <a:ea typeface="+mn-ea"/>
                <a:cs typeface="+mn-cs"/>
              </a:rPr>
              <a:t>.  In </a:t>
            </a:r>
            <a:r>
              <a:rPr lang="en-US" sz="1200" b="1" kern="1200" dirty="0" smtClean="0">
                <a:solidFill>
                  <a:schemeClr val="tx1"/>
                </a:solidFill>
                <a:effectLst/>
                <a:latin typeface="+mn-lt"/>
                <a:ea typeface="+mn-ea"/>
                <a:cs typeface="+mn-cs"/>
              </a:rPr>
              <a:t>reactive programming</a:t>
            </a:r>
            <a:r>
              <a:rPr lang="en-US" sz="1200" kern="1200" dirty="0" smtClean="0">
                <a:solidFill>
                  <a:schemeClr val="tx1"/>
                </a:solidFill>
                <a:effectLst/>
                <a:latin typeface="+mn-lt"/>
                <a:ea typeface="+mn-ea"/>
                <a:cs typeface="+mn-cs"/>
              </a:rPr>
              <a:t>, the environment calls you at some point in time with information for you to react to. Examples include the user clicking some user inter- face element such as a button, over events raised by the local system (for example, signaling the hard disk is almost full), or data coming in over the network. Now the environment is in control, and your application needs to react when asked to do so.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29</a:t>
            </a:fld>
            <a:endParaRPr lang="en-US"/>
          </a:p>
        </p:txBody>
      </p:sp>
    </p:spTree>
    <p:extLst>
      <p:ext uri="{BB962C8B-B14F-4D97-AF65-F5344CB8AC3E}">
        <p14:creationId xmlns:p14="http://schemas.microsoft.com/office/powerpoint/2010/main" val="188441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sz="1200" dirty="0" smtClean="0"/>
              <a:t>Explain the best practice for using events:</a:t>
            </a:r>
          </a:p>
          <a:p>
            <a:pPr>
              <a:buFontTx/>
              <a:buChar char="•"/>
            </a:pPr>
            <a:r>
              <a:rPr lang="en-GB" altLang="en-US" sz="1200" dirty="0" smtClean="0"/>
              <a:t>Use the standard event signature:</a:t>
            </a:r>
          </a:p>
          <a:p>
            <a:pPr lvl="1"/>
            <a:r>
              <a:rPr lang="en-GB" altLang="en-US" sz="1200" dirty="0" smtClean="0"/>
              <a:t>Highlight how using a standard signature makes using events easier for all developers. </a:t>
            </a:r>
          </a:p>
          <a:p>
            <a:pPr lvl="1"/>
            <a:r>
              <a:rPr lang="en-GB" altLang="en-US" sz="1200" dirty="0" smtClean="0"/>
              <a:t>Remind students of the standard event signature: </a:t>
            </a:r>
            <a:r>
              <a:rPr lang="en-GB" altLang="en-US" sz="1200" b="1" dirty="0" smtClean="0"/>
              <a:t>void name (object sender, </a:t>
            </a:r>
            <a:r>
              <a:rPr lang="en-GB" altLang="en-US" sz="1200" b="1" dirty="0" err="1" smtClean="0"/>
              <a:t>EventArgs</a:t>
            </a:r>
            <a:r>
              <a:rPr lang="en-GB" altLang="en-US" sz="1200" b="1" dirty="0" smtClean="0"/>
              <a:t> e)</a:t>
            </a:r>
            <a:r>
              <a:rPr lang="en-GB" altLang="en-US" sz="1200" dirty="0" smtClean="0"/>
              <a:t>.</a:t>
            </a:r>
            <a:endParaRPr lang="en-GB" altLang="en-US" sz="1200" b="1" dirty="0" smtClean="0"/>
          </a:p>
          <a:p>
            <a:pPr>
              <a:buFontTx/>
              <a:buChar char="•"/>
            </a:pPr>
            <a:r>
              <a:rPr lang="en-GB" altLang="en-US" sz="1200" dirty="0" smtClean="0"/>
              <a:t>Use a protected virtual method to raise an event:</a:t>
            </a:r>
          </a:p>
          <a:p>
            <a:pPr lvl="1"/>
            <a:r>
              <a:rPr lang="en-GB" altLang="en-US" sz="1200" dirty="0" smtClean="0"/>
              <a:t>Explain the benefits of using a protected virtual method—it can be overridden in child classes if necessary.</a:t>
            </a:r>
          </a:p>
          <a:p>
            <a:pPr lvl="1"/>
            <a:r>
              <a:rPr lang="en-GB" altLang="en-US" sz="1200" dirty="0" smtClean="0"/>
              <a:t>Explain the standard for using the word On before the event name for methods that raise events. </a:t>
            </a:r>
          </a:p>
          <a:p>
            <a:pPr lvl="1"/>
            <a:r>
              <a:rPr lang="en-GB" altLang="en-US" sz="1200" dirty="0" smtClean="0"/>
              <a:t>Explain that the </a:t>
            </a:r>
            <a:r>
              <a:rPr lang="en-GB" altLang="en-US" sz="1200" b="1" dirty="0" smtClean="0"/>
              <a:t>On</a:t>
            </a:r>
            <a:r>
              <a:rPr lang="en-GB" altLang="en-US" sz="1200" dirty="0" smtClean="0"/>
              <a:t> method signature should match the signature of the event. </a:t>
            </a:r>
          </a:p>
          <a:p>
            <a:pPr lvl="1"/>
            <a:r>
              <a:rPr lang="en-GB" altLang="en-US" sz="1200" dirty="0" smtClean="0"/>
              <a:t>Explain that using a method to raise an event can reduce code duplication—use the standard check for null as an example.</a:t>
            </a:r>
          </a:p>
          <a:p>
            <a:pPr>
              <a:buFontTx/>
              <a:buChar char="•"/>
            </a:pPr>
            <a:r>
              <a:rPr lang="en-GB" altLang="en-US" sz="1200" dirty="0" smtClean="0"/>
              <a:t>Do not pass null to an event:</a:t>
            </a:r>
          </a:p>
          <a:p>
            <a:pPr lvl="1"/>
            <a:r>
              <a:rPr lang="en-GB" altLang="en-US" sz="1200" dirty="0" smtClean="0"/>
              <a:t>Explain that students should avoid passing null as a parameter when they raise an event. In particular, they should always pass the </a:t>
            </a:r>
            <a:r>
              <a:rPr lang="en-GB" altLang="en-US" sz="1200" b="1" dirty="0" smtClean="0"/>
              <a:t>this</a:t>
            </a:r>
            <a:r>
              <a:rPr lang="en-GB" altLang="en-US" sz="1200" dirty="0" smtClean="0"/>
              <a:t> keyword as the first parameter. </a:t>
            </a:r>
          </a:p>
          <a:p>
            <a:endParaRPr lang="en-US" sz="12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40</a:t>
            </a:fld>
            <a:endParaRPr lang="en-US"/>
          </a:p>
        </p:txBody>
      </p:sp>
    </p:spTree>
    <p:extLst>
      <p:ext uri="{BB962C8B-B14F-4D97-AF65-F5344CB8AC3E}">
        <p14:creationId xmlns:p14="http://schemas.microsoft.com/office/powerpoint/2010/main" val="142463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en-US" sz="2800" b="0" i="0" u="none" strike="noStrike" kern="1200" baseline="0" dirty="0" smtClean="0">
                <a:solidFill>
                  <a:schemeClr val="bg1"/>
                </a:solidFill>
                <a:latin typeface="+mj-lt"/>
                <a:cs typeface="Narkisim" panose="020E0502050101010101" pitchFamily="34" charset="-79"/>
              </a:rPr>
              <a:t>Thank you for attention! </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0" y="3429000"/>
            <a:ext cx="8538693" cy="2246769"/>
          </a:xfrm>
          <a:prstGeom prst="rect">
            <a:avLst/>
          </a:prstGeom>
        </p:spPr>
        <p:txBody>
          <a:bodyPr wrap="square">
            <a:spAutoFit/>
          </a:bodyPr>
          <a:lstStyle/>
          <a:p>
            <a:pPr algn="ctr" rtl="0"/>
            <a:r>
              <a:rPr lang="en-US" sz="2000"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2000" b="0" i="0" u="none" strike="noStrike" kern="1200" baseline="0" dirty="0" smtClean="0">
              <a:solidFill>
                <a:schemeClr val="bg1"/>
              </a:solidFill>
              <a:latin typeface="+mj-lt"/>
              <a:cs typeface="Narkisim" panose="020E0502050101010101" pitchFamily="34" charset="-79"/>
            </a:endParaRPr>
          </a:p>
          <a:p>
            <a:pPr algn="ctr" rtl="0"/>
            <a:r>
              <a:rPr lang="en-US" sz="2000"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2000" b="0" i="0" u="none" strike="noStrike" kern="1200" baseline="0" dirty="0" smtClean="0">
                <a:solidFill>
                  <a:schemeClr val="bg1"/>
                </a:solidFill>
                <a:latin typeface="+mj-lt"/>
                <a:cs typeface="Narkisim" panose="020E0502050101010101" pitchFamily="34" charset="-79"/>
              </a:rPr>
              <a:t>To the electronic address: </a:t>
            </a:r>
            <a:r>
              <a:rPr lang="en-US" sz="2000" b="0" i="0" u="none" strike="noStrike" kern="1200" baseline="0" dirty="0" smtClean="0">
                <a:solidFill>
                  <a:schemeClr val="bg1"/>
                </a:solidFill>
                <a:latin typeface="+mj-lt"/>
                <a:cs typeface="Narkisim" panose="020E0502050101010101" pitchFamily="34" charset="-79"/>
                <a:hlinkClick r:id="rId3"/>
              </a:rPr>
              <a:t>anzhelika_kravchuk@epam.com</a:t>
            </a:r>
            <a:r>
              <a:rPr lang="en-US" sz="2000" b="0" i="0" u="none" strike="noStrike" kern="1200" baseline="0" dirty="0" smtClean="0">
                <a:solidFill>
                  <a:schemeClr val="bg1"/>
                </a:solidFill>
                <a:latin typeface="+mj-lt"/>
                <a:cs typeface="Narkisim" panose="020E0502050101010101" pitchFamily="34" charset="-79"/>
              </a:rPr>
              <a:t> </a:t>
            </a:r>
          </a:p>
          <a:p>
            <a:pPr algn="ctr" rtl="0"/>
            <a:r>
              <a:rPr lang="en-US" sz="2000"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2000" b="0" i="0" u="none" strike="noStrike" kern="1200" baseline="0" dirty="0" smtClean="0">
                <a:solidFill>
                  <a:schemeClr val="bg1"/>
                </a:solidFill>
                <a:latin typeface="+mj-lt"/>
                <a:cs typeface="Narkisim" panose="020E0502050101010101" pitchFamily="34" charset="-79"/>
              </a:rPr>
              <a:t>Thank you.</a:t>
            </a:r>
            <a:endParaRPr lang="en-US" sz="2000" b="0" i="0" u="none" strike="noStrike" kern="1200" baseline="0" dirty="0">
              <a:solidFill>
                <a:schemeClr val="bg1"/>
              </a:solidFill>
              <a:latin typeface="+mj-lt"/>
            </a:endParaRPr>
          </a:p>
        </p:txBody>
      </p:sp>
    </p:spTree>
    <p:extLst>
      <p:ext uri="{BB962C8B-B14F-4D97-AF65-F5344CB8AC3E}">
        <p14:creationId xmlns:p14="http://schemas.microsoft.com/office/powerpoint/2010/main" val="2821364231"/>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Delegates And Events</a:t>
            </a:r>
            <a:endParaRPr lang="en-US" dirty="0"/>
          </a:p>
        </p:txBody>
      </p:sp>
      <p:sp>
        <p:nvSpPr>
          <p:cNvPr id="4" name="Текст 3"/>
          <p:cNvSpPr>
            <a:spLocks noGrp="1"/>
          </p:cNvSpPr>
          <p:nvPr>
            <p:ph type="body" sz="quarter" idx="11"/>
          </p:nvPr>
        </p:nvSpPr>
        <p:spPr>
          <a:xfrm>
            <a:off x="296214" y="3561899"/>
            <a:ext cx="4224746" cy="37010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sp>
        <p:nvSpPr>
          <p:cNvPr id="3" name="Rectangle 2"/>
          <p:cNvSpPr/>
          <p:nvPr/>
        </p:nvSpPr>
        <p:spPr>
          <a:xfrm>
            <a:off x="266700" y="1066800"/>
            <a:ext cx="8267700" cy="313932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a:t>
            </a:r>
            <a:r>
              <a:rPr lang="en-US" dirty="0" err="1">
                <a:solidFill>
                  <a:schemeClr val="accent2">
                    <a:lumMod val="50000"/>
                  </a:schemeClr>
                </a:solidFill>
                <a:latin typeface="Calibri" charset="0"/>
                <a:ea typeface="Calibri" charset="0"/>
                <a:cs typeface="Calibri" charset="0"/>
              </a:rPr>
              <a:t>System.MulticastDelegate</a:t>
            </a:r>
            <a:r>
              <a:rPr lang="en-US" dirty="0">
                <a:solidFill>
                  <a:schemeClr val="accent2">
                    <a:lumMod val="50000"/>
                  </a:schemeClr>
                </a:solidFill>
                <a:latin typeface="Calibri" charset="0"/>
                <a:ea typeface="Calibri" charset="0"/>
                <a:cs typeface="Calibri" charset="0"/>
              </a:rPr>
              <a:t> class is derived from </a:t>
            </a:r>
            <a:r>
              <a:rPr lang="en-US" dirty="0" err="1">
                <a:solidFill>
                  <a:schemeClr val="accent2">
                    <a:lumMod val="50000"/>
                  </a:schemeClr>
                </a:solidFill>
                <a:latin typeface="Calibri" charset="0"/>
                <a:ea typeface="Calibri" charset="0"/>
                <a:cs typeface="Calibri" charset="0"/>
              </a:rPr>
              <a:t>System.Delegate</a:t>
            </a:r>
            <a:r>
              <a:rPr lang="en-US" dirty="0">
                <a:solidFill>
                  <a:schemeClr val="accent2">
                    <a:lumMod val="50000"/>
                  </a:schemeClr>
                </a:solidFill>
                <a:latin typeface="Calibri" charset="0"/>
                <a:ea typeface="Calibri" charset="0"/>
                <a:cs typeface="Calibri" charset="0"/>
              </a:rPr>
              <a:t>, which is itself derived from </a:t>
            </a:r>
            <a:r>
              <a:rPr lang="en-US" dirty="0" err="1">
                <a:solidFill>
                  <a:schemeClr val="accent2">
                    <a:lumMod val="50000"/>
                  </a:schemeClr>
                </a:solidFill>
                <a:latin typeface="Calibri" charset="0"/>
                <a:ea typeface="Calibri" charset="0"/>
                <a:cs typeface="Calibri" charset="0"/>
              </a:rPr>
              <a:t>System.Object</a:t>
            </a:r>
            <a:r>
              <a:rPr lang="en-US" dirty="0">
                <a:solidFill>
                  <a:schemeClr val="accent2">
                    <a:lumMod val="50000"/>
                  </a:schemeClr>
                </a:solidFill>
                <a:latin typeface="Calibri" charset="0"/>
                <a:ea typeface="Calibri" charset="0"/>
                <a:cs typeface="Calibri" charset="0"/>
              </a:rPr>
              <a:t>. The reason why there are two delegate classes is historical and unfortunate; there should be just one delegate class in the FCL. Sadly, you need to be aware of both of these classes because even though all delegate types you </a:t>
            </a:r>
            <a:r>
              <a:rPr lang="en-US" dirty="0" smtClean="0">
                <a:solidFill>
                  <a:schemeClr val="accent2">
                    <a:lumMod val="50000"/>
                  </a:schemeClr>
                </a:solidFill>
                <a:latin typeface="Calibri" charset="0"/>
                <a:ea typeface="Calibri" charset="0"/>
                <a:cs typeface="Calibri" charset="0"/>
              </a:rPr>
              <a:t>create </a:t>
            </a:r>
            <a:r>
              <a:rPr lang="en-US" dirty="0">
                <a:solidFill>
                  <a:schemeClr val="accent2">
                    <a:lumMod val="50000"/>
                  </a:schemeClr>
                </a:solidFill>
                <a:latin typeface="Calibri" charset="0"/>
                <a:ea typeface="Calibri" charset="0"/>
                <a:cs typeface="Calibri" charset="0"/>
              </a:rPr>
              <a:t>have </a:t>
            </a:r>
            <a:r>
              <a:rPr lang="en-US" dirty="0" err="1">
                <a:solidFill>
                  <a:schemeClr val="accent2">
                    <a:lumMod val="50000"/>
                  </a:schemeClr>
                </a:solidFill>
                <a:latin typeface="Calibri" charset="0"/>
                <a:ea typeface="Calibri" charset="0"/>
                <a:cs typeface="Calibri" charset="0"/>
              </a:rPr>
              <a:t>MulticastDelegate</a:t>
            </a:r>
            <a:r>
              <a:rPr lang="en-US" dirty="0">
                <a:solidFill>
                  <a:schemeClr val="accent2">
                    <a:lumMod val="50000"/>
                  </a:schemeClr>
                </a:solidFill>
                <a:latin typeface="Calibri" charset="0"/>
                <a:ea typeface="Calibri" charset="0"/>
                <a:cs typeface="Calibri" charset="0"/>
              </a:rPr>
              <a:t> as a base class, you’ll occasionally manipulate your delegate types by using methods de ned by the Delegate class instead of the </a:t>
            </a:r>
            <a:r>
              <a:rPr lang="en-US" dirty="0" err="1">
                <a:solidFill>
                  <a:schemeClr val="accent2">
                    <a:lumMod val="50000"/>
                  </a:schemeClr>
                </a:solidFill>
                <a:latin typeface="Calibri" charset="0"/>
                <a:ea typeface="Calibri" charset="0"/>
                <a:cs typeface="Calibri" charset="0"/>
              </a:rPr>
              <a:t>MulticastDelegate</a:t>
            </a:r>
            <a:r>
              <a:rPr lang="en-US" dirty="0">
                <a:solidFill>
                  <a:schemeClr val="accent2">
                    <a:lumMod val="50000"/>
                  </a:schemeClr>
                </a:solidFill>
                <a:latin typeface="Calibri" charset="0"/>
                <a:ea typeface="Calibri" charset="0"/>
                <a:cs typeface="Calibri" charset="0"/>
              </a:rPr>
              <a:t> class. For example, the Delegate class has static methods </a:t>
            </a:r>
            <a:r>
              <a:rPr lang="en-US" dirty="0" smtClean="0">
                <a:solidFill>
                  <a:schemeClr val="accent2">
                    <a:lumMod val="50000"/>
                  </a:schemeClr>
                </a:solidFill>
                <a:latin typeface="Calibri" charset="0"/>
                <a:ea typeface="Calibri" charset="0"/>
                <a:cs typeface="Calibri" charset="0"/>
              </a:rPr>
              <a:t>called Combine And Remove. The </a:t>
            </a:r>
            <a:r>
              <a:rPr lang="en-US" dirty="0">
                <a:solidFill>
                  <a:schemeClr val="accent2">
                    <a:lumMod val="50000"/>
                  </a:schemeClr>
                </a:solidFill>
                <a:latin typeface="Calibri" charset="0"/>
                <a:ea typeface="Calibri" charset="0"/>
                <a:cs typeface="Calibri" charset="0"/>
              </a:rPr>
              <a:t>signatures for both of these methods </a:t>
            </a:r>
            <a:r>
              <a:rPr lang="en-US" dirty="0" smtClean="0">
                <a:solidFill>
                  <a:schemeClr val="accent2">
                    <a:lumMod val="50000"/>
                  </a:schemeClr>
                </a:solidFill>
                <a:latin typeface="Calibri" charset="0"/>
                <a:ea typeface="Calibri" charset="0"/>
                <a:cs typeface="Calibri" charset="0"/>
              </a:rPr>
              <a:t>indicate </a:t>
            </a:r>
            <a:r>
              <a:rPr lang="en-US" dirty="0">
                <a:solidFill>
                  <a:schemeClr val="accent2">
                    <a:lumMod val="50000"/>
                  </a:schemeClr>
                </a:solidFill>
                <a:latin typeface="Calibri" charset="0"/>
                <a:ea typeface="Calibri" charset="0"/>
                <a:cs typeface="Calibri" charset="0"/>
              </a:rPr>
              <a:t>that they take Delegate parameters. Because your delegate type is derived from </a:t>
            </a:r>
            <a:r>
              <a:rPr lang="en-US" dirty="0" err="1">
                <a:solidFill>
                  <a:schemeClr val="accent2">
                    <a:lumMod val="50000"/>
                  </a:schemeClr>
                </a:solidFill>
                <a:latin typeface="Calibri" charset="0"/>
                <a:ea typeface="Calibri" charset="0"/>
                <a:cs typeface="Calibri" charset="0"/>
              </a:rPr>
              <a:t>MulticastDelegate</a:t>
            </a:r>
            <a:r>
              <a:rPr lang="en-US" dirty="0">
                <a:solidFill>
                  <a:schemeClr val="accent2">
                    <a:lumMod val="50000"/>
                  </a:schemeClr>
                </a:solidFill>
                <a:latin typeface="Calibri" charset="0"/>
                <a:ea typeface="Calibri" charset="0"/>
                <a:cs typeface="Calibri" charset="0"/>
              </a:rPr>
              <a:t>, which is derived from Delegate, instances of your delegate type can be passed to these methods. </a:t>
            </a:r>
            <a:endParaRPr lang="en-US" dirty="0">
              <a:solidFill>
                <a:schemeClr val="accent2">
                  <a:lumMod val="50000"/>
                </a:schemeClr>
              </a:solidFill>
              <a:effectLst/>
              <a:latin typeface="Calibri" charset="0"/>
              <a:ea typeface="Calibri" charset="0"/>
              <a:cs typeface="Calibri" charset="0"/>
            </a:endParaRPr>
          </a:p>
        </p:txBody>
      </p:sp>
    </p:spTree>
    <p:extLst>
      <p:ext uri="{BB962C8B-B14F-4D97-AF65-F5344CB8AC3E}">
        <p14:creationId xmlns:p14="http://schemas.microsoft.com/office/powerpoint/2010/main" val="3664983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sp>
        <p:nvSpPr>
          <p:cNvPr id="5" name="Shape 176"/>
          <p:cNvSpPr/>
          <p:nvPr/>
        </p:nvSpPr>
        <p:spPr>
          <a:xfrm>
            <a:off x="266700" y="1371600"/>
            <a:ext cx="8610600" cy="3962399"/>
          </a:xfrm>
          <a:prstGeom prst="flowChartDocument">
            <a:avLst/>
          </a:pr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6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None/>
            </a:pPr>
            <a:endParaRPr sz="16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public abstract class </a:t>
            </a:r>
            <a:r>
              <a:rPr lang="en-US" sz="1600" b="1" dirty="0">
                <a:solidFill>
                  <a:schemeClr val="accent2">
                    <a:lumMod val="50000"/>
                  </a:schemeClr>
                </a:solidFill>
                <a:latin typeface="Consolas"/>
                <a:ea typeface="Consolas"/>
                <a:cs typeface="Consolas"/>
                <a:sym typeface="Consolas"/>
              </a:rPr>
              <a:t>Delegate</a:t>
            </a:r>
            <a:r>
              <a:rPr lang="en-US" sz="1600" dirty="0">
                <a:solidFill>
                  <a:schemeClr val="accent2">
                    <a:lumMod val="50000"/>
                  </a:schemeClr>
                </a:solidFill>
                <a:latin typeface="Consolas"/>
                <a:ea typeface="Consolas"/>
                <a:cs typeface="Consolas"/>
                <a:sym typeface="Consolas"/>
              </a:rPr>
              <a:t> : </a:t>
            </a:r>
            <a:r>
              <a:rPr lang="en-US" sz="1600" dirty="0" err="1">
                <a:solidFill>
                  <a:schemeClr val="accent2">
                    <a:lumMod val="50000"/>
                  </a:schemeClr>
                </a:solidFill>
                <a:latin typeface="Consolas"/>
                <a:ea typeface="Consolas"/>
                <a:cs typeface="Consolas"/>
                <a:sym typeface="Consolas"/>
              </a:rPr>
              <a:t>ICloneable</a:t>
            </a:r>
            <a:r>
              <a:rPr lang="en-US" sz="1600" dirty="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ISerializable</a:t>
            </a:r>
            <a:endParaRPr lang="en-US" sz="16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 Methods for interacting with a list of functions.</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static Delegate </a:t>
            </a:r>
            <a:r>
              <a:rPr lang="en-US" sz="1600" b="1" dirty="0">
                <a:solidFill>
                  <a:schemeClr val="accent2">
                    <a:lumMod val="50000"/>
                  </a:schemeClr>
                </a:solidFill>
                <a:latin typeface="Consolas"/>
                <a:ea typeface="Consolas"/>
                <a:cs typeface="Consolas"/>
                <a:sym typeface="Consolas"/>
              </a:rPr>
              <a:t>Combine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params</a:t>
            </a:r>
            <a:r>
              <a:rPr lang="en-US" sz="1600" dirty="0">
                <a:solidFill>
                  <a:schemeClr val="accent2">
                    <a:lumMod val="50000"/>
                  </a:schemeClr>
                </a:solidFill>
                <a:latin typeface="Consolas"/>
                <a:ea typeface="Consolas"/>
                <a:cs typeface="Consolas"/>
                <a:sym typeface="Consolas"/>
              </a:rPr>
              <a:t> Delegate[] delegates);</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static Delegate </a:t>
            </a:r>
            <a:r>
              <a:rPr lang="en-US" sz="1600" b="1" dirty="0">
                <a:solidFill>
                  <a:schemeClr val="accent2">
                    <a:lumMod val="50000"/>
                  </a:schemeClr>
                </a:solidFill>
                <a:latin typeface="Consolas"/>
                <a:ea typeface="Consolas"/>
                <a:cs typeface="Consolas"/>
                <a:sym typeface="Consolas"/>
              </a:rPr>
              <a:t>Combine</a:t>
            </a:r>
            <a:r>
              <a:rPr lang="en-US" sz="1600" dirty="0">
                <a:solidFill>
                  <a:schemeClr val="accent2">
                    <a:lumMod val="50000"/>
                  </a:schemeClr>
                </a:solidFill>
                <a:latin typeface="Consolas"/>
                <a:ea typeface="Consolas"/>
                <a:cs typeface="Consolas"/>
                <a:sym typeface="Consolas"/>
              </a:rPr>
              <a:t>(Delegate a, Delegate b);</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static Delegate </a:t>
            </a:r>
            <a:r>
              <a:rPr lang="en-US" sz="1600" b="1" dirty="0">
                <a:solidFill>
                  <a:schemeClr val="accent2">
                    <a:lumMod val="50000"/>
                  </a:schemeClr>
                </a:solidFill>
                <a:latin typeface="Consolas"/>
                <a:ea typeface="Consolas"/>
                <a:cs typeface="Consolas"/>
                <a:sym typeface="Consolas"/>
              </a:rPr>
              <a:t>Remove</a:t>
            </a:r>
            <a:r>
              <a:rPr lang="en-US" sz="1600" dirty="0">
                <a:solidFill>
                  <a:schemeClr val="accent2">
                    <a:lumMod val="50000"/>
                  </a:schemeClr>
                </a:solidFill>
                <a:latin typeface="Consolas"/>
                <a:ea typeface="Consolas"/>
                <a:cs typeface="Consolas"/>
                <a:sym typeface="Consolas"/>
              </a:rPr>
              <a:t>(Delegate source, Delegate value);</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static Delegate </a:t>
            </a:r>
            <a:r>
              <a:rPr lang="en-US" sz="1600" b="1" dirty="0" err="1">
                <a:solidFill>
                  <a:schemeClr val="accent2">
                    <a:lumMod val="50000"/>
                  </a:schemeClr>
                </a:solidFill>
                <a:latin typeface="Consolas"/>
                <a:ea typeface="Consolas"/>
                <a:cs typeface="Consolas"/>
                <a:sym typeface="Consolas"/>
              </a:rPr>
              <a:t>RemoveAll</a:t>
            </a:r>
            <a:r>
              <a:rPr lang="en-US" sz="1600" dirty="0">
                <a:solidFill>
                  <a:schemeClr val="accent2">
                    <a:lumMod val="50000"/>
                  </a:schemeClr>
                </a:solidFill>
                <a:latin typeface="Consolas"/>
                <a:ea typeface="Consolas"/>
                <a:cs typeface="Consolas"/>
                <a:sym typeface="Consolas"/>
              </a:rPr>
              <a:t>(Delegate source, Delegate value);</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 Overloaded operations. </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static </a:t>
            </a:r>
            <a:r>
              <a:rPr lang="en-US" sz="1600" dirty="0" err="1">
                <a:solidFill>
                  <a:schemeClr val="accent2">
                    <a:lumMod val="50000"/>
                  </a:schemeClr>
                </a:solidFill>
                <a:latin typeface="Consolas"/>
                <a:ea typeface="Consolas"/>
                <a:cs typeface="Consolas"/>
                <a:sym typeface="Consolas"/>
              </a:rPr>
              <a:t>bool</a:t>
            </a:r>
            <a:r>
              <a:rPr lang="en-US" sz="1600" dirty="0">
                <a:solidFill>
                  <a:schemeClr val="accent2">
                    <a:lumMod val="50000"/>
                  </a:schemeClr>
                </a:solidFill>
                <a:latin typeface="Consolas"/>
                <a:ea typeface="Consolas"/>
                <a:cs typeface="Consolas"/>
                <a:sym typeface="Consolas"/>
              </a:rPr>
              <a:t> </a:t>
            </a:r>
            <a:r>
              <a:rPr lang="en-US" sz="1600" b="1" dirty="0">
                <a:solidFill>
                  <a:schemeClr val="accent2">
                    <a:lumMod val="50000"/>
                  </a:schemeClr>
                </a:solidFill>
                <a:latin typeface="Consolas"/>
                <a:ea typeface="Consolas"/>
                <a:cs typeface="Consolas"/>
                <a:sym typeface="Consolas"/>
              </a:rPr>
              <a:t>operator ==</a:t>
            </a:r>
            <a:r>
              <a:rPr lang="en-US" sz="1600" dirty="0">
                <a:solidFill>
                  <a:schemeClr val="accent2">
                    <a:lumMod val="50000"/>
                  </a:schemeClr>
                </a:solidFill>
                <a:latin typeface="Consolas"/>
                <a:ea typeface="Consolas"/>
                <a:cs typeface="Consolas"/>
                <a:sym typeface="Consolas"/>
              </a:rPr>
              <a:t>(Delegate dl, Delegate d2);</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static </a:t>
            </a:r>
            <a:r>
              <a:rPr lang="en-US" sz="1600" dirty="0" err="1">
                <a:solidFill>
                  <a:schemeClr val="accent2">
                    <a:lumMod val="50000"/>
                  </a:schemeClr>
                </a:solidFill>
                <a:latin typeface="Consolas"/>
                <a:ea typeface="Consolas"/>
                <a:cs typeface="Consolas"/>
                <a:sym typeface="Consolas"/>
              </a:rPr>
              <a:t>bool</a:t>
            </a:r>
            <a:r>
              <a:rPr lang="en-US" sz="1600" dirty="0">
                <a:solidFill>
                  <a:schemeClr val="accent2">
                    <a:lumMod val="50000"/>
                  </a:schemeClr>
                </a:solidFill>
                <a:latin typeface="Consolas"/>
                <a:ea typeface="Consolas"/>
                <a:cs typeface="Consolas"/>
                <a:sym typeface="Consolas"/>
              </a:rPr>
              <a:t> </a:t>
            </a:r>
            <a:r>
              <a:rPr lang="en-US" sz="1600" b="1" dirty="0">
                <a:solidFill>
                  <a:schemeClr val="accent2">
                    <a:lumMod val="50000"/>
                  </a:schemeClr>
                </a:solidFill>
                <a:latin typeface="Consolas"/>
                <a:ea typeface="Consolas"/>
                <a:cs typeface="Consolas"/>
                <a:sym typeface="Consolas"/>
              </a:rPr>
              <a:t>operator !=</a:t>
            </a:r>
            <a:r>
              <a:rPr lang="en-US" sz="1600" dirty="0">
                <a:solidFill>
                  <a:schemeClr val="accent2">
                    <a:lumMod val="50000"/>
                  </a:schemeClr>
                </a:solidFill>
                <a:latin typeface="Consolas"/>
                <a:ea typeface="Consolas"/>
                <a:cs typeface="Consolas"/>
                <a:sym typeface="Consolas"/>
              </a:rPr>
              <a:t>(Delegate dl, Delegate d2);</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 Properties showing delegate purpose. </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a:t>
            </a:r>
            <a:r>
              <a:rPr lang="en-US" sz="1600" dirty="0" err="1">
                <a:solidFill>
                  <a:schemeClr val="accent2">
                    <a:lumMod val="50000"/>
                  </a:schemeClr>
                </a:solidFill>
                <a:latin typeface="Consolas"/>
                <a:ea typeface="Consolas"/>
                <a:cs typeface="Consolas"/>
                <a:sym typeface="Consolas"/>
              </a:rPr>
              <a:t>MethodInfo</a:t>
            </a:r>
            <a:r>
              <a:rPr lang="en-US" sz="1600" dirty="0">
                <a:solidFill>
                  <a:schemeClr val="accent2">
                    <a:lumMod val="50000"/>
                  </a:schemeClr>
                </a:solidFill>
                <a:latin typeface="Consolas"/>
                <a:ea typeface="Consolas"/>
                <a:cs typeface="Consolas"/>
                <a:sym typeface="Consolas"/>
              </a:rPr>
              <a:t> </a:t>
            </a:r>
            <a:r>
              <a:rPr lang="en-US" sz="1600" b="1" dirty="0">
                <a:solidFill>
                  <a:schemeClr val="accent2">
                    <a:lumMod val="50000"/>
                  </a:schemeClr>
                </a:solidFill>
                <a:latin typeface="Consolas"/>
                <a:ea typeface="Consolas"/>
                <a:cs typeface="Consolas"/>
                <a:sym typeface="Consolas"/>
              </a:rPr>
              <a:t>Method</a:t>
            </a:r>
            <a:r>
              <a:rPr lang="en-US" sz="1600" dirty="0">
                <a:solidFill>
                  <a:schemeClr val="accent2">
                    <a:lumMod val="50000"/>
                  </a:schemeClr>
                </a:solidFill>
                <a:latin typeface="Consolas"/>
                <a:ea typeface="Consolas"/>
                <a:cs typeface="Consolas"/>
                <a:sym typeface="Consolas"/>
              </a:rPr>
              <a:t> { get; }</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object </a:t>
            </a:r>
            <a:r>
              <a:rPr lang="en-US" sz="1600" b="1" dirty="0">
                <a:solidFill>
                  <a:schemeClr val="accent2">
                    <a:lumMod val="50000"/>
                  </a:schemeClr>
                </a:solidFill>
                <a:latin typeface="Consolas"/>
                <a:ea typeface="Consolas"/>
                <a:cs typeface="Consolas"/>
                <a:sym typeface="Consolas"/>
              </a:rPr>
              <a:t>Target</a:t>
            </a:r>
            <a:r>
              <a:rPr lang="en-US" sz="1600" dirty="0">
                <a:solidFill>
                  <a:schemeClr val="accent2">
                    <a:lumMod val="50000"/>
                  </a:schemeClr>
                </a:solidFill>
                <a:latin typeface="Consolas"/>
                <a:ea typeface="Consolas"/>
                <a:cs typeface="Consolas"/>
                <a:sym typeface="Consolas"/>
              </a:rPr>
              <a:t> { get; }</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a:t>
            </a:r>
          </a:p>
        </p:txBody>
      </p:sp>
    </p:spTree>
    <p:extLst>
      <p:ext uri="{BB962C8B-B14F-4D97-AF65-F5344CB8AC3E}">
        <p14:creationId xmlns:p14="http://schemas.microsoft.com/office/powerpoint/2010/main" val="91018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sp>
        <p:nvSpPr>
          <p:cNvPr id="4" name="Shape 169"/>
          <p:cNvSpPr/>
          <p:nvPr/>
        </p:nvSpPr>
        <p:spPr>
          <a:xfrm>
            <a:off x="190500" y="1447800"/>
            <a:ext cx="8763000" cy="3516273"/>
          </a:xfrm>
          <a:prstGeom prst="flowChartDocument">
            <a:avLst/>
          </a:prstGeom>
          <a:noFill/>
          <a:ln w="9525" cap="flat" cmpd="sng">
            <a:no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5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None/>
            </a:pPr>
            <a:endParaRPr sz="15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public abstract class </a:t>
            </a:r>
            <a:r>
              <a:rPr lang="en-US" sz="1500" b="1" dirty="0" err="1">
                <a:solidFill>
                  <a:schemeClr val="accent2">
                    <a:lumMod val="50000"/>
                  </a:schemeClr>
                </a:solidFill>
                <a:latin typeface="Consolas"/>
                <a:ea typeface="Consolas"/>
                <a:cs typeface="Consolas"/>
                <a:sym typeface="Consolas"/>
              </a:rPr>
              <a:t>MulticastDelegate</a:t>
            </a:r>
            <a:r>
              <a:rPr lang="en-US" sz="1500" dirty="0">
                <a:solidFill>
                  <a:schemeClr val="accent2">
                    <a:lumMod val="50000"/>
                  </a:schemeClr>
                </a:solidFill>
                <a:latin typeface="Consolas"/>
                <a:ea typeface="Consolas"/>
                <a:cs typeface="Consolas"/>
                <a:sym typeface="Consolas"/>
              </a:rPr>
              <a:t> : Delegate</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 Returns a list of methods that the delegate “points to”.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public sealed override Delegate[] </a:t>
            </a:r>
            <a:r>
              <a:rPr lang="en-US" sz="1500" b="1" dirty="0" err="1">
                <a:solidFill>
                  <a:schemeClr val="accent2">
                    <a:lumMod val="50000"/>
                  </a:schemeClr>
                </a:solidFill>
                <a:latin typeface="Consolas"/>
                <a:ea typeface="Consolas"/>
                <a:cs typeface="Consolas"/>
                <a:sym typeface="Consolas"/>
              </a:rPr>
              <a:t>GetInvocationList</a:t>
            </a:r>
            <a:r>
              <a:rPr lang="en-US" sz="1500" dirty="0">
                <a:solidFill>
                  <a:schemeClr val="accent2">
                    <a:lumMod val="50000"/>
                  </a:schemeClr>
                </a:solidFill>
                <a:latin typeface="Consolas"/>
                <a:ea typeface="Consolas"/>
                <a:cs typeface="Consolas"/>
                <a:sym typeface="Consolas"/>
              </a:rPr>
              <a:t> ();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 Overloaded operations</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public static </a:t>
            </a:r>
            <a:r>
              <a:rPr lang="en-US" sz="1500" dirty="0" err="1">
                <a:solidFill>
                  <a:schemeClr val="accent2">
                    <a:lumMod val="50000"/>
                  </a:schemeClr>
                </a:solidFill>
                <a:latin typeface="Consolas"/>
                <a:ea typeface="Consolas"/>
                <a:cs typeface="Consolas"/>
                <a:sym typeface="Consolas"/>
              </a:rPr>
              <a:t>bool</a:t>
            </a:r>
            <a:r>
              <a:rPr lang="en-US" sz="1500" dirty="0">
                <a:solidFill>
                  <a:schemeClr val="accent2">
                    <a:lumMod val="50000"/>
                  </a:schemeClr>
                </a:solidFill>
                <a:latin typeface="Consolas"/>
                <a:ea typeface="Consolas"/>
                <a:cs typeface="Consolas"/>
                <a:sym typeface="Consolas"/>
              </a:rPr>
              <a:t> </a:t>
            </a:r>
            <a:r>
              <a:rPr lang="en-US" sz="1500" b="1" dirty="0">
                <a:solidFill>
                  <a:schemeClr val="accent2">
                    <a:lumMod val="50000"/>
                  </a:schemeClr>
                </a:solidFill>
                <a:latin typeface="Consolas"/>
                <a:ea typeface="Consolas"/>
                <a:cs typeface="Consolas"/>
                <a:sym typeface="Consolas"/>
              </a:rPr>
              <a:t>operator ==</a:t>
            </a:r>
            <a:r>
              <a:rPr lang="en-US" sz="1500" dirty="0">
                <a:solidFill>
                  <a:schemeClr val="accent2">
                    <a:lumMod val="50000"/>
                  </a:schemeClr>
                </a:solidFill>
                <a:latin typeface="Consolas"/>
                <a:ea typeface="Consolas"/>
                <a:cs typeface="Consolas"/>
                <a:sym typeface="Consolas"/>
              </a:rPr>
              <a:t>(</a:t>
            </a:r>
            <a:r>
              <a:rPr lang="en-US" sz="1500" dirty="0" err="1">
                <a:solidFill>
                  <a:schemeClr val="accent2">
                    <a:lumMod val="50000"/>
                  </a:schemeClr>
                </a:solidFill>
                <a:latin typeface="Consolas"/>
                <a:ea typeface="Consolas"/>
                <a:cs typeface="Consolas"/>
                <a:sym typeface="Consolas"/>
              </a:rPr>
              <a:t>MulticastDelegate</a:t>
            </a:r>
            <a:r>
              <a:rPr lang="en-US" sz="1500" dirty="0">
                <a:solidFill>
                  <a:schemeClr val="accent2">
                    <a:lumMod val="50000"/>
                  </a:schemeClr>
                </a:solidFill>
                <a:latin typeface="Consolas"/>
                <a:ea typeface="Consolas"/>
                <a:cs typeface="Consolas"/>
                <a:sym typeface="Consolas"/>
              </a:rPr>
              <a:t> dl, </a:t>
            </a:r>
            <a:r>
              <a:rPr lang="en-US" sz="1500" dirty="0" err="1">
                <a:solidFill>
                  <a:schemeClr val="accent2">
                    <a:lumMod val="50000"/>
                  </a:schemeClr>
                </a:solidFill>
                <a:latin typeface="Consolas"/>
                <a:ea typeface="Consolas"/>
                <a:cs typeface="Consolas"/>
                <a:sym typeface="Consolas"/>
              </a:rPr>
              <a:t>MulticastDelegate</a:t>
            </a:r>
            <a:r>
              <a:rPr lang="en-US" sz="1500" dirty="0">
                <a:solidFill>
                  <a:schemeClr val="accent2">
                    <a:lumMod val="50000"/>
                  </a:schemeClr>
                </a:solidFill>
                <a:latin typeface="Consolas"/>
                <a:ea typeface="Consolas"/>
                <a:cs typeface="Consolas"/>
                <a:sym typeface="Consolas"/>
              </a:rPr>
              <a:t> d2);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public static </a:t>
            </a:r>
            <a:r>
              <a:rPr lang="en-US" sz="1500" dirty="0" err="1">
                <a:solidFill>
                  <a:schemeClr val="accent2">
                    <a:lumMod val="50000"/>
                  </a:schemeClr>
                </a:solidFill>
                <a:latin typeface="Consolas"/>
                <a:ea typeface="Consolas"/>
                <a:cs typeface="Consolas"/>
                <a:sym typeface="Consolas"/>
              </a:rPr>
              <a:t>bool</a:t>
            </a:r>
            <a:r>
              <a:rPr lang="en-US" sz="1500" dirty="0">
                <a:solidFill>
                  <a:schemeClr val="accent2">
                    <a:lumMod val="50000"/>
                  </a:schemeClr>
                </a:solidFill>
                <a:latin typeface="Consolas"/>
                <a:ea typeface="Consolas"/>
                <a:cs typeface="Consolas"/>
                <a:sym typeface="Consolas"/>
              </a:rPr>
              <a:t> </a:t>
            </a:r>
            <a:r>
              <a:rPr lang="en-US" sz="1500" b="1" dirty="0">
                <a:solidFill>
                  <a:schemeClr val="accent2">
                    <a:lumMod val="50000"/>
                  </a:schemeClr>
                </a:solidFill>
                <a:latin typeface="Consolas"/>
                <a:ea typeface="Consolas"/>
                <a:cs typeface="Consolas"/>
                <a:sym typeface="Consolas"/>
              </a:rPr>
              <a:t>operator != </a:t>
            </a:r>
            <a:r>
              <a:rPr lang="en-US" sz="1500" dirty="0">
                <a:solidFill>
                  <a:schemeClr val="accent2">
                    <a:lumMod val="50000"/>
                  </a:schemeClr>
                </a:solidFill>
                <a:latin typeface="Consolas"/>
                <a:ea typeface="Consolas"/>
                <a:cs typeface="Consolas"/>
                <a:sym typeface="Consolas"/>
              </a:rPr>
              <a:t>(</a:t>
            </a:r>
            <a:r>
              <a:rPr lang="en-US" sz="1500" dirty="0" err="1">
                <a:solidFill>
                  <a:schemeClr val="accent2">
                    <a:lumMod val="50000"/>
                  </a:schemeClr>
                </a:solidFill>
                <a:latin typeface="Consolas"/>
                <a:ea typeface="Consolas"/>
                <a:cs typeface="Consolas"/>
                <a:sym typeface="Consolas"/>
              </a:rPr>
              <a:t>MulticastDelegate</a:t>
            </a:r>
            <a:r>
              <a:rPr lang="en-US" sz="1500" dirty="0">
                <a:solidFill>
                  <a:schemeClr val="accent2">
                    <a:lumMod val="50000"/>
                  </a:schemeClr>
                </a:solidFill>
                <a:latin typeface="Consolas"/>
                <a:ea typeface="Consolas"/>
                <a:cs typeface="Consolas"/>
                <a:sym typeface="Consolas"/>
              </a:rPr>
              <a:t> dl, </a:t>
            </a:r>
            <a:r>
              <a:rPr lang="en-US" sz="1500" dirty="0" err="1">
                <a:solidFill>
                  <a:schemeClr val="accent2">
                    <a:lumMod val="50000"/>
                  </a:schemeClr>
                </a:solidFill>
                <a:latin typeface="Consolas"/>
                <a:ea typeface="Consolas"/>
                <a:cs typeface="Consolas"/>
                <a:sym typeface="Consolas"/>
              </a:rPr>
              <a:t>MulticastDelegate</a:t>
            </a:r>
            <a:r>
              <a:rPr lang="en-US" sz="1500" dirty="0">
                <a:solidFill>
                  <a:schemeClr val="accent2">
                    <a:lumMod val="50000"/>
                  </a:schemeClr>
                </a:solidFill>
                <a:latin typeface="Consolas"/>
                <a:ea typeface="Consolas"/>
                <a:cs typeface="Consolas"/>
                <a:sym typeface="Consolas"/>
              </a:rPr>
              <a:t> d2);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 Used internally to manage a list of methods,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 supported by the delegate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private </a:t>
            </a:r>
            <a:r>
              <a:rPr lang="en-US" sz="1500" dirty="0" err="1">
                <a:solidFill>
                  <a:schemeClr val="accent2">
                    <a:lumMod val="50000"/>
                  </a:schemeClr>
                </a:solidFill>
                <a:latin typeface="Consolas"/>
                <a:ea typeface="Consolas"/>
                <a:cs typeface="Consolas"/>
                <a:sym typeface="Consolas"/>
              </a:rPr>
              <a:t>IntPtr</a:t>
            </a:r>
            <a:r>
              <a:rPr lang="en-US" sz="1500" dirty="0">
                <a:solidFill>
                  <a:schemeClr val="accent2">
                    <a:lumMod val="50000"/>
                  </a:schemeClr>
                </a:solidFill>
                <a:latin typeface="Consolas"/>
                <a:ea typeface="Consolas"/>
                <a:cs typeface="Consolas"/>
                <a:sym typeface="Consolas"/>
              </a:rPr>
              <a:t> _</a:t>
            </a:r>
            <a:r>
              <a:rPr lang="en-US" sz="1500" dirty="0" err="1">
                <a:solidFill>
                  <a:schemeClr val="accent2">
                    <a:lumMod val="50000"/>
                  </a:schemeClr>
                </a:solidFill>
                <a:latin typeface="Consolas"/>
                <a:ea typeface="Consolas"/>
                <a:cs typeface="Consolas"/>
                <a:sym typeface="Consolas"/>
              </a:rPr>
              <a:t>invocationCount</a:t>
            </a:r>
            <a:r>
              <a:rPr lang="en-US" sz="1500" dirty="0">
                <a:solidFill>
                  <a:schemeClr val="accent2">
                    <a:lumMod val="50000"/>
                  </a:schemeClr>
                </a:solidFill>
                <a:latin typeface="Consolas"/>
                <a:ea typeface="Consolas"/>
                <a:cs typeface="Consolas"/>
                <a:sym typeface="Consolas"/>
              </a:rPr>
              <a:t>;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    private object _</a:t>
            </a:r>
            <a:r>
              <a:rPr lang="en-US" sz="1500" dirty="0" err="1">
                <a:solidFill>
                  <a:schemeClr val="accent2">
                    <a:lumMod val="50000"/>
                  </a:schemeClr>
                </a:solidFill>
                <a:latin typeface="Consolas"/>
                <a:ea typeface="Consolas"/>
                <a:cs typeface="Consolas"/>
                <a:sym typeface="Consolas"/>
              </a:rPr>
              <a:t>invocationList</a:t>
            </a:r>
            <a:r>
              <a:rPr lang="en-US" sz="1500" dirty="0">
                <a:solidFill>
                  <a:schemeClr val="accent2">
                    <a:lumMod val="50000"/>
                  </a:schemeClr>
                </a:solidFill>
                <a:latin typeface="Consolas"/>
                <a:ea typeface="Consolas"/>
                <a:cs typeface="Consolas"/>
                <a:sym typeface="Consolas"/>
              </a:rPr>
              <a:t>; </a:t>
            </a:r>
          </a:p>
          <a:p>
            <a:pPr marL="0" marR="0" lvl="0" indent="0" algn="l" rtl="0">
              <a:spcBef>
                <a:spcPts val="0"/>
              </a:spcBef>
              <a:spcAft>
                <a:spcPts val="0"/>
              </a:spcAft>
              <a:buSzPct val="25000"/>
              <a:buNone/>
            </a:pPr>
            <a:r>
              <a:rPr lang="en-US" sz="1500" dirty="0">
                <a:solidFill>
                  <a:schemeClr val="accent2">
                    <a:lumMod val="50000"/>
                  </a:schemeClr>
                </a:solidFill>
                <a:latin typeface="Consolas"/>
                <a:ea typeface="Consolas"/>
                <a:cs typeface="Consolas"/>
                <a:sym typeface="Consolas"/>
              </a:rPr>
              <a:t>}</a:t>
            </a:r>
          </a:p>
          <a:p>
            <a:pPr marL="0" marR="0" lvl="0" indent="0" algn="ctr" rtl="0">
              <a:spcBef>
                <a:spcPts val="0"/>
              </a:spcBef>
              <a:spcAft>
                <a:spcPts val="0"/>
              </a:spcAft>
              <a:buNone/>
            </a:pPr>
            <a:endParaRPr sz="1500" dirty="0">
              <a:solidFill>
                <a:schemeClr val="accent2">
                  <a:lumMod val="50000"/>
                </a:schemeClr>
              </a:solidFill>
              <a:latin typeface="Consolas"/>
              <a:ea typeface="Consolas"/>
              <a:cs typeface="Consolas"/>
              <a:sym typeface="Consolas"/>
            </a:endParaRPr>
          </a:p>
        </p:txBody>
      </p:sp>
    </p:spTree>
    <p:extLst>
      <p:ext uri="{BB962C8B-B14F-4D97-AF65-F5344CB8AC3E}">
        <p14:creationId xmlns:p14="http://schemas.microsoft.com/office/powerpoint/2010/main" val="2109252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33" name="Group 32"/>
          <p:cNvGrpSpPr/>
          <p:nvPr/>
        </p:nvGrpSpPr>
        <p:grpSpPr>
          <a:xfrm>
            <a:off x="301468" y="762000"/>
            <a:ext cx="8430583" cy="5544181"/>
            <a:chOff x="289844" y="780420"/>
            <a:chExt cx="8430583" cy="5544181"/>
          </a:xfrm>
        </p:grpSpPr>
        <p:grpSp>
          <p:nvGrpSpPr>
            <p:cNvPr id="6" name="Shape 202"/>
            <p:cNvGrpSpPr/>
            <p:nvPr/>
          </p:nvGrpSpPr>
          <p:grpSpPr>
            <a:xfrm>
              <a:off x="366096" y="3247421"/>
              <a:ext cx="8354331" cy="3077180"/>
              <a:chOff x="395026" y="3614754"/>
              <a:chExt cx="7910737" cy="2666568"/>
            </a:xfrm>
            <a:noFill/>
          </p:grpSpPr>
          <p:grpSp>
            <p:nvGrpSpPr>
              <p:cNvPr id="8" name="Shape 203"/>
              <p:cNvGrpSpPr/>
              <p:nvPr/>
            </p:nvGrpSpPr>
            <p:grpSpPr>
              <a:xfrm>
                <a:off x="395026" y="4991689"/>
                <a:ext cx="7910737" cy="1289633"/>
                <a:chOff x="318826" y="3086689"/>
                <a:chExt cx="7910737" cy="1289633"/>
              </a:xfrm>
              <a:grpFill/>
            </p:grpSpPr>
            <p:sp>
              <p:nvSpPr>
                <p:cNvPr id="21" name="Shape 204"/>
                <p:cNvSpPr/>
                <p:nvPr/>
              </p:nvSpPr>
              <p:spPr>
                <a:xfrm>
                  <a:off x="6400763" y="3599129"/>
                  <a:ext cx="18288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a:t>
                  </a:r>
                  <a:r>
                    <a:rPr lang="en-US" sz="1400" b="1">
                      <a:solidFill>
                        <a:schemeClr val="accent2">
                          <a:lumMod val="50000"/>
                        </a:schemeClr>
                      </a:solidFill>
                      <a:latin typeface="Consolas" charset="0"/>
                      <a:ea typeface="Consolas" charset="0"/>
                      <a:cs typeface="Consolas" charset="0"/>
                      <a:sym typeface="Consolas"/>
                    </a:rPr>
                    <a:t>DelegateIntro </a:t>
                  </a:r>
                  <a:r>
                    <a:rPr lang="en-US" sz="1400" b="1">
                      <a:solidFill>
                        <a:schemeClr val="accent2">
                          <a:lumMod val="50000"/>
                        </a:schemeClr>
                      </a:solidFill>
                      <a:latin typeface="Consolas" charset="0"/>
                      <a:ea typeface="Consolas" charset="0"/>
                      <a:cs typeface="Consolas" charset="0"/>
                      <a:sym typeface="Arial"/>
                    </a:rPr>
                    <a:t>Object)</a:t>
                  </a:r>
                </a:p>
              </p:txBody>
            </p:sp>
            <p:sp>
              <p:nvSpPr>
                <p:cNvPr id="22" name="Shape 205"/>
                <p:cNvSpPr/>
                <p:nvPr/>
              </p:nvSpPr>
              <p:spPr>
                <a:xfrm>
                  <a:off x="318826" y="3737288"/>
                  <a:ext cx="12954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fb3</a:t>
                  </a:r>
                </a:p>
              </p:txBody>
            </p:sp>
            <p:cxnSp>
              <p:nvCxnSpPr>
                <p:cNvPr id="23" name="Shape 206"/>
                <p:cNvCxnSpPr>
                  <a:stCxn id="16" idx="3"/>
                  <a:endCxn id="19" idx="1"/>
                </p:cNvCxnSpPr>
                <p:nvPr/>
              </p:nvCxnSpPr>
              <p:spPr>
                <a:xfrm flipV="1">
                  <a:off x="1619242" y="3086689"/>
                  <a:ext cx="590556" cy="3082"/>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24" name="Shape 207"/>
                <p:cNvGrpSpPr/>
                <p:nvPr/>
              </p:nvGrpSpPr>
              <p:grpSpPr>
                <a:xfrm>
                  <a:off x="2209801" y="3567201"/>
                  <a:ext cx="3649814" cy="809121"/>
                  <a:chOff x="2209801" y="1586001"/>
                  <a:chExt cx="3649814" cy="809121"/>
                </a:xfrm>
                <a:grpFill/>
              </p:grpSpPr>
              <p:sp>
                <p:nvSpPr>
                  <p:cNvPr id="26" name="Shape 208"/>
                  <p:cNvSpPr/>
                  <p:nvPr/>
                </p:nvSpPr>
                <p:spPr>
                  <a:xfrm>
                    <a:off x="2209801" y="1586001"/>
                    <a:ext cx="3649814" cy="809121"/>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a:t>
                    </a: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FeedbackToFile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7" name="Shape 209"/>
                  <p:cNvCxnSpPr>
                    <a:stCxn id="26" idx="0"/>
                    <a:endCxn id="26" idx="2"/>
                  </p:cNvCxnSpPr>
                  <p:nvPr/>
                </p:nvCxnSpPr>
                <p:spPr>
                  <a:xfrm>
                    <a:off x="4034708" y="1586001"/>
                    <a:ext cx="0" cy="809121"/>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cxnSp>
              <p:nvCxnSpPr>
                <p:cNvPr id="25" name="Shape 210"/>
                <p:cNvCxnSpPr/>
                <p:nvPr/>
              </p:nvCxnSpPr>
              <p:spPr>
                <a:xfrm flipV="1">
                  <a:off x="4212333" y="3782033"/>
                  <a:ext cx="2256880" cy="1"/>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grpSp>
            <p:nvGrpSpPr>
              <p:cNvPr id="9" name="Shape 211"/>
              <p:cNvGrpSpPr/>
              <p:nvPr/>
            </p:nvGrpSpPr>
            <p:grpSpPr>
              <a:xfrm>
                <a:off x="400043" y="4596415"/>
                <a:ext cx="5535773" cy="1280347"/>
                <a:chOff x="323843" y="3758215"/>
                <a:chExt cx="5535773" cy="1280347"/>
              </a:xfrm>
              <a:grpFill/>
            </p:grpSpPr>
            <p:sp>
              <p:nvSpPr>
                <p:cNvPr id="16" name="Shape 212"/>
                <p:cNvSpPr/>
                <p:nvPr/>
              </p:nvSpPr>
              <p:spPr>
                <a:xfrm>
                  <a:off x="323843" y="3966070"/>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fb2</a:t>
                  </a:r>
                </a:p>
              </p:txBody>
            </p:sp>
            <p:cxnSp>
              <p:nvCxnSpPr>
                <p:cNvPr id="17" name="Shape 213"/>
                <p:cNvCxnSpPr>
                  <a:stCxn id="22" idx="3"/>
                  <a:endCxn id="26" idx="1"/>
                </p:cNvCxnSpPr>
                <p:nvPr/>
              </p:nvCxnSpPr>
              <p:spPr>
                <a:xfrm>
                  <a:off x="1614226" y="5032688"/>
                  <a:ext cx="595575" cy="5874"/>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8" name="Shape 214"/>
                <p:cNvGrpSpPr/>
                <p:nvPr/>
              </p:nvGrpSpPr>
              <p:grpSpPr>
                <a:xfrm>
                  <a:off x="2209798" y="3758215"/>
                  <a:ext cx="3649818" cy="790546"/>
                  <a:chOff x="2209798" y="1777015"/>
                  <a:chExt cx="3649818" cy="790546"/>
                </a:xfrm>
                <a:grpFill/>
              </p:grpSpPr>
              <p:sp>
                <p:nvSpPr>
                  <p:cNvPr id="19" name="Shape 215"/>
                  <p:cNvSpPr/>
                  <p:nvPr/>
                </p:nvSpPr>
                <p:spPr>
                  <a:xfrm>
                    <a:off x="2209798" y="1777015"/>
                    <a:ext cx="3649818" cy="790546"/>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FeedbackToMsgBox</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smtClean="0">
                        <a:solidFill>
                          <a:schemeClr val="accent2">
                            <a:lumMod val="50000"/>
                          </a:schemeClr>
                        </a:solidFill>
                        <a:latin typeface="Consolas" charset="0"/>
                        <a:ea typeface="Consolas" charset="0"/>
                        <a:cs typeface="Consolas" charset="0"/>
                        <a:sym typeface="Arial"/>
                      </a:rPr>
                      <a:t>invocationList</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0" name="Shape 216"/>
                  <p:cNvCxnSpPr>
                    <a:stCxn id="19" idx="0"/>
                    <a:endCxn id="19" idx="2"/>
                  </p:cNvCxnSpPr>
                  <p:nvPr/>
                </p:nvCxnSpPr>
                <p:spPr>
                  <a:xfrm>
                    <a:off x="4034707" y="1777015"/>
                    <a:ext cx="0" cy="790546"/>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nvGrpSpPr>
              <p:cNvPr id="10" name="Shape 217"/>
              <p:cNvGrpSpPr/>
              <p:nvPr/>
            </p:nvGrpSpPr>
            <p:grpSpPr>
              <a:xfrm>
                <a:off x="395026" y="3614754"/>
                <a:ext cx="5523428" cy="899665"/>
                <a:chOff x="318826" y="3843354"/>
                <a:chExt cx="5523428" cy="899665"/>
              </a:xfrm>
              <a:grpFill/>
            </p:grpSpPr>
            <p:sp>
              <p:nvSpPr>
                <p:cNvPr id="11" name="Shape 218"/>
                <p:cNvSpPr/>
                <p:nvPr/>
              </p:nvSpPr>
              <p:spPr>
                <a:xfrm>
                  <a:off x="318826" y="4111846"/>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fb1</a:t>
                  </a:r>
                </a:p>
              </p:txBody>
            </p:sp>
            <p:cxnSp>
              <p:nvCxnSpPr>
                <p:cNvPr id="12" name="Shape 219"/>
                <p:cNvCxnSpPr>
                  <a:stCxn id="11" idx="3"/>
                  <a:endCxn id="14" idx="1"/>
                </p:cNvCxnSpPr>
                <p:nvPr/>
              </p:nvCxnSpPr>
              <p:spPr>
                <a:xfrm flipV="1">
                  <a:off x="1614226" y="4293187"/>
                  <a:ext cx="578213" cy="9160"/>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3" name="Shape 220"/>
                <p:cNvGrpSpPr/>
                <p:nvPr/>
              </p:nvGrpSpPr>
              <p:grpSpPr>
                <a:xfrm>
                  <a:off x="2192439" y="3843354"/>
                  <a:ext cx="3649815" cy="899665"/>
                  <a:chOff x="2192439" y="1862154"/>
                  <a:chExt cx="3649815" cy="899665"/>
                </a:xfrm>
                <a:grpFill/>
              </p:grpSpPr>
              <p:sp>
                <p:nvSpPr>
                  <p:cNvPr id="14" name="Shape 221"/>
                  <p:cNvSpPr/>
                  <p:nvPr/>
                </p:nvSpPr>
                <p:spPr>
                  <a:xfrm>
                    <a:off x="2192439" y="1862154"/>
                    <a:ext cx="3649815" cy="899665"/>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FeedbackToConsole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15" name="Shape 222"/>
                  <p:cNvCxnSpPr>
                    <a:stCxn id="14" idx="0"/>
                    <a:endCxn id="14" idx="2"/>
                  </p:cNvCxnSpPr>
                  <p:nvPr/>
                </p:nvCxnSpPr>
                <p:spPr>
                  <a:xfrm>
                    <a:off x="4017346" y="1862154"/>
                    <a:ext cx="0" cy="899665"/>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sp>
          <p:nvSpPr>
            <p:cNvPr id="4" name="Rectangle 3"/>
            <p:cNvSpPr/>
            <p:nvPr/>
          </p:nvSpPr>
          <p:spPr>
            <a:xfrm>
              <a:off x="289844" y="780420"/>
              <a:ext cx="5458546" cy="1815882"/>
            </a:xfrm>
            <a:prstGeom prst="rect">
              <a:avLst/>
            </a:prstGeom>
          </p:spPr>
          <p:txBody>
            <a:bodyPr wrap="none">
              <a:spAutoFit/>
            </a:bodyPr>
            <a:lstStyle/>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public delegate void Feedback(</a:t>
              </a:r>
              <a:r>
                <a:rPr lang="en-US" sz="1600" dirty="0" err="1">
                  <a:solidFill>
                    <a:schemeClr val="accent2">
                      <a:lumMod val="50000"/>
                    </a:schemeClr>
                  </a:solidFill>
                  <a:latin typeface="Consolas"/>
                  <a:ea typeface="Consolas"/>
                  <a:cs typeface="Consolas"/>
                  <a:sym typeface="Consolas"/>
                </a:rPr>
                <a:t>int</a:t>
              </a:r>
              <a:r>
                <a:rPr lang="en-US" sz="1600" dirty="0">
                  <a:solidFill>
                    <a:schemeClr val="accent2">
                      <a:lumMod val="50000"/>
                    </a:schemeClr>
                  </a:solidFill>
                  <a:latin typeface="Consolas"/>
                  <a:ea typeface="Consolas"/>
                  <a:cs typeface="Consolas"/>
                  <a:sym typeface="Consolas"/>
                </a:rPr>
                <a:t> value);</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DelegateIntro</a:t>
              </a:r>
              <a:r>
                <a:rPr lang="en-US" sz="1600" dirty="0">
                  <a:solidFill>
                    <a:schemeClr val="accent2">
                      <a:lumMod val="50000"/>
                    </a:schemeClr>
                  </a:solidFill>
                  <a:latin typeface="Consolas"/>
                  <a:ea typeface="Consolas"/>
                  <a:cs typeface="Consolas"/>
                  <a:sym typeface="Consolas"/>
                </a:rPr>
                <a:t> di = new …; </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fb1 = new Feedback(</a:t>
              </a:r>
              <a:r>
                <a:rPr lang="en-US" sz="1600" dirty="0" err="1">
                  <a:solidFill>
                    <a:schemeClr val="accent2">
                      <a:lumMod val="50000"/>
                    </a:schemeClr>
                  </a:solidFill>
                  <a:latin typeface="Consolas"/>
                  <a:ea typeface="Consolas"/>
                  <a:cs typeface="Consolas"/>
                  <a:sym typeface="Consolas"/>
                </a:rPr>
                <a:t>FeedbackToConsole</a:t>
              </a: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fb2 = new Feedback(</a:t>
              </a:r>
              <a:r>
                <a:rPr lang="en-US" sz="1600" dirty="0" err="1">
                  <a:solidFill>
                    <a:schemeClr val="accent2">
                      <a:lumMod val="50000"/>
                    </a:schemeClr>
                  </a:solidFill>
                  <a:latin typeface="Consolas"/>
                  <a:ea typeface="Consolas"/>
                  <a:cs typeface="Consolas"/>
                  <a:sym typeface="Consolas"/>
                </a:rPr>
                <a:t>FeedbackToMsgBox</a:t>
              </a: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fb3 = new Feedback(</a:t>
              </a:r>
              <a:r>
                <a:rPr lang="en-US" sz="1600" dirty="0" err="1">
                  <a:solidFill>
                    <a:schemeClr val="accent2">
                      <a:lumMod val="50000"/>
                    </a:schemeClr>
                  </a:solidFill>
                  <a:latin typeface="Consolas"/>
                  <a:ea typeface="Consolas"/>
                  <a:cs typeface="Consolas"/>
                  <a:sym typeface="Consolas"/>
                </a:rPr>
                <a:t>di.FeedbackToFile</a:t>
              </a:r>
              <a:r>
                <a:rPr lang="en-US" sz="1600" dirty="0">
                  <a:solidFill>
                    <a:schemeClr val="accent2">
                      <a:lumMod val="50000"/>
                    </a:schemeClr>
                  </a:solidFill>
                  <a:latin typeface="Consolas"/>
                  <a:ea typeface="Consolas"/>
                  <a:cs typeface="Consolas"/>
                  <a:sym typeface="Consolas"/>
                </a:rPr>
                <a:t>);</a:t>
              </a:r>
            </a:p>
          </p:txBody>
        </p:sp>
      </p:grpSp>
    </p:spTree>
    <p:extLst>
      <p:ext uri="{BB962C8B-B14F-4D97-AF65-F5344CB8AC3E}">
        <p14:creationId xmlns:p14="http://schemas.microsoft.com/office/powerpoint/2010/main" val="1666342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3" name="Group 2"/>
          <p:cNvGrpSpPr/>
          <p:nvPr/>
        </p:nvGrpSpPr>
        <p:grpSpPr>
          <a:xfrm>
            <a:off x="301468" y="762000"/>
            <a:ext cx="8430583" cy="5544181"/>
            <a:chOff x="301468" y="762000"/>
            <a:chExt cx="8430583" cy="5544181"/>
          </a:xfrm>
        </p:grpSpPr>
        <p:grpSp>
          <p:nvGrpSpPr>
            <p:cNvPr id="33" name="Group 32"/>
            <p:cNvGrpSpPr/>
            <p:nvPr/>
          </p:nvGrpSpPr>
          <p:grpSpPr>
            <a:xfrm>
              <a:off x="301468" y="762000"/>
              <a:ext cx="8430583" cy="5544181"/>
              <a:chOff x="289844" y="780420"/>
              <a:chExt cx="8430583" cy="5544181"/>
            </a:xfrm>
          </p:grpSpPr>
          <p:grpSp>
            <p:nvGrpSpPr>
              <p:cNvPr id="6" name="Shape 202"/>
              <p:cNvGrpSpPr/>
              <p:nvPr/>
            </p:nvGrpSpPr>
            <p:grpSpPr>
              <a:xfrm>
                <a:off x="366096" y="3247421"/>
                <a:ext cx="8354331" cy="3077180"/>
                <a:chOff x="395026" y="3614754"/>
                <a:chExt cx="7910737" cy="2666568"/>
              </a:xfrm>
              <a:noFill/>
            </p:grpSpPr>
            <p:grpSp>
              <p:nvGrpSpPr>
                <p:cNvPr id="8" name="Shape 203"/>
                <p:cNvGrpSpPr/>
                <p:nvPr/>
              </p:nvGrpSpPr>
              <p:grpSpPr>
                <a:xfrm>
                  <a:off x="395026" y="4991689"/>
                  <a:ext cx="7910737" cy="1289633"/>
                  <a:chOff x="318826" y="3086689"/>
                  <a:chExt cx="7910737" cy="1289633"/>
                </a:xfrm>
                <a:grpFill/>
              </p:grpSpPr>
              <p:sp>
                <p:nvSpPr>
                  <p:cNvPr id="21" name="Shape 204"/>
                  <p:cNvSpPr/>
                  <p:nvPr/>
                </p:nvSpPr>
                <p:spPr>
                  <a:xfrm>
                    <a:off x="6400763" y="3599129"/>
                    <a:ext cx="18288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a:t>
                    </a:r>
                    <a:r>
                      <a:rPr lang="en-US" sz="1400" b="1">
                        <a:solidFill>
                          <a:schemeClr val="accent2">
                            <a:lumMod val="50000"/>
                          </a:schemeClr>
                        </a:solidFill>
                        <a:latin typeface="Consolas" charset="0"/>
                        <a:ea typeface="Consolas" charset="0"/>
                        <a:cs typeface="Consolas" charset="0"/>
                        <a:sym typeface="Consolas"/>
                      </a:rPr>
                      <a:t>DelegateIntro </a:t>
                    </a:r>
                    <a:r>
                      <a:rPr lang="en-US" sz="1400" b="1">
                        <a:solidFill>
                          <a:schemeClr val="accent2">
                            <a:lumMod val="50000"/>
                          </a:schemeClr>
                        </a:solidFill>
                        <a:latin typeface="Consolas" charset="0"/>
                        <a:ea typeface="Consolas" charset="0"/>
                        <a:cs typeface="Consolas" charset="0"/>
                        <a:sym typeface="Arial"/>
                      </a:rPr>
                      <a:t>Object)</a:t>
                    </a:r>
                  </a:p>
                </p:txBody>
              </p:sp>
              <p:sp>
                <p:nvSpPr>
                  <p:cNvPr id="22" name="Shape 205"/>
                  <p:cNvSpPr/>
                  <p:nvPr/>
                </p:nvSpPr>
                <p:spPr>
                  <a:xfrm>
                    <a:off x="318826" y="3737288"/>
                    <a:ext cx="12954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fb3</a:t>
                    </a:r>
                  </a:p>
                </p:txBody>
              </p:sp>
              <p:cxnSp>
                <p:nvCxnSpPr>
                  <p:cNvPr id="23" name="Shape 206"/>
                  <p:cNvCxnSpPr>
                    <a:stCxn id="16" idx="3"/>
                    <a:endCxn id="19" idx="1"/>
                  </p:cNvCxnSpPr>
                  <p:nvPr/>
                </p:nvCxnSpPr>
                <p:spPr>
                  <a:xfrm flipV="1">
                    <a:off x="1619242" y="3086689"/>
                    <a:ext cx="590556" cy="3082"/>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24" name="Shape 207"/>
                  <p:cNvGrpSpPr/>
                  <p:nvPr/>
                </p:nvGrpSpPr>
                <p:grpSpPr>
                  <a:xfrm>
                    <a:off x="2209801" y="3567201"/>
                    <a:ext cx="3649814" cy="809121"/>
                    <a:chOff x="2209801" y="1586001"/>
                    <a:chExt cx="3649814" cy="809121"/>
                  </a:xfrm>
                  <a:grpFill/>
                </p:grpSpPr>
                <p:sp>
                  <p:nvSpPr>
                    <p:cNvPr id="26" name="Shape 208"/>
                    <p:cNvSpPr/>
                    <p:nvPr/>
                  </p:nvSpPr>
                  <p:spPr>
                    <a:xfrm>
                      <a:off x="2209801" y="1586001"/>
                      <a:ext cx="3649814" cy="809121"/>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a:t>
                      </a: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FeedbackToFile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7" name="Shape 209"/>
                    <p:cNvCxnSpPr>
                      <a:stCxn id="26" idx="0"/>
                      <a:endCxn id="26" idx="2"/>
                    </p:cNvCxnSpPr>
                    <p:nvPr/>
                  </p:nvCxnSpPr>
                  <p:spPr>
                    <a:xfrm>
                      <a:off x="4034708" y="1586001"/>
                      <a:ext cx="0" cy="809121"/>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cxnSp>
                <p:nvCxnSpPr>
                  <p:cNvPr id="25" name="Shape 210"/>
                  <p:cNvCxnSpPr/>
                  <p:nvPr/>
                </p:nvCxnSpPr>
                <p:spPr>
                  <a:xfrm flipV="1">
                    <a:off x="4212333" y="3782033"/>
                    <a:ext cx="2256880" cy="1"/>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grpSp>
              <p:nvGrpSpPr>
                <p:cNvPr id="9" name="Shape 211"/>
                <p:cNvGrpSpPr/>
                <p:nvPr/>
              </p:nvGrpSpPr>
              <p:grpSpPr>
                <a:xfrm>
                  <a:off x="400043" y="4596415"/>
                  <a:ext cx="5535773" cy="1280347"/>
                  <a:chOff x="323843" y="3758215"/>
                  <a:chExt cx="5535773" cy="1280347"/>
                </a:xfrm>
                <a:grpFill/>
              </p:grpSpPr>
              <p:sp>
                <p:nvSpPr>
                  <p:cNvPr id="16" name="Shape 212"/>
                  <p:cNvSpPr/>
                  <p:nvPr/>
                </p:nvSpPr>
                <p:spPr>
                  <a:xfrm>
                    <a:off x="323843" y="3966070"/>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fb2</a:t>
                    </a:r>
                  </a:p>
                </p:txBody>
              </p:sp>
              <p:cxnSp>
                <p:nvCxnSpPr>
                  <p:cNvPr id="17" name="Shape 213"/>
                  <p:cNvCxnSpPr>
                    <a:stCxn id="22" idx="3"/>
                    <a:endCxn id="26" idx="1"/>
                  </p:cNvCxnSpPr>
                  <p:nvPr/>
                </p:nvCxnSpPr>
                <p:spPr>
                  <a:xfrm>
                    <a:off x="1614226" y="5032688"/>
                    <a:ext cx="595575" cy="5874"/>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8" name="Shape 214"/>
                  <p:cNvGrpSpPr/>
                  <p:nvPr/>
                </p:nvGrpSpPr>
                <p:grpSpPr>
                  <a:xfrm>
                    <a:off x="2209798" y="3758215"/>
                    <a:ext cx="3649818" cy="790546"/>
                    <a:chOff x="2209798" y="1777015"/>
                    <a:chExt cx="3649818" cy="790546"/>
                  </a:xfrm>
                  <a:grpFill/>
                </p:grpSpPr>
                <p:sp>
                  <p:nvSpPr>
                    <p:cNvPr id="19" name="Shape 215"/>
                    <p:cNvSpPr/>
                    <p:nvPr/>
                  </p:nvSpPr>
                  <p:spPr>
                    <a:xfrm>
                      <a:off x="2209798" y="1777015"/>
                      <a:ext cx="3649818" cy="790546"/>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FeedbackToMsgBox</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smtClean="0">
                          <a:solidFill>
                            <a:schemeClr val="accent2">
                              <a:lumMod val="50000"/>
                            </a:schemeClr>
                          </a:solidFill>
                          <a:latin typeface="Consolas" charset="0"/>
                          <a:ea typeface="Consolas" charset="0"/>
                          <a:cs typeface="Consolas" charset="0"/>
                          <a:sym typeface="Arial"/>
                        </a:rPr>
                        <a:t>invocationList</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0" name="Shape 216"/>
                    <p:cNvCxnSpPr>
                      <a:stCxn id="19" idx="0"/>
                      <a:endCxn id="19" idx="2"/>
                    </p:cNvCxnSpPr>
                    <p:nvPr/>
                  </p:nvCxnSpPr>
                  <p:spPr>
                    <a:xfrm>
                      <a:off x="4034707" y="1777015"/>
                      <a:ext cx="0" cy="790546"/>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nvGrpSpPr>
                <p:cNvPr id="10" name="Shape 217"/>
                <p:cNvGrpSpPr/>
                <p:nvPr/>
              </p:nvGrpSpPr>
              <p:grpSpPr>
                <a:xfrm>
                  <a:off x="395026" y="3614754"/>
                  <a:ext cx="5523428" cy="899665"/>
                  <a:chOff x="318826" y="3843354"/>
                  <a:chExt cx="5523428" cy="899665"/>
                </a:xfrm>
                <a:grpFill/>
              </p:grpSpPr>
              <p:sp>
                <p:nvSpPr>
                  <p:cNvPr id="11" name="Shape 218"/>
                  <p:cNvSpPr/>
                  <p:nvPr/>
                </p:nvSpPr>
                <p:spPr>
                  <a:xfrm>
                    <a:off x="318826" y="4111846"/>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fb1</a:t>
                    </a:r>
                  </a:p>
                </p:txBody>
              </p:sp>
              <p:cxnSp>
                <p:nvCxnSpPr>
                  <p:cNvPr id="12" name="Shape 219"/>
                  <p:cNvCxnSpPr>
                    <a:stCxn id="11" idx="3"/>
                    <a:endCxn id="14" idx="1"/>
                  </p:cNvCxnSpPr>
                  <p:nvPr/>
                </p:nvCxnSpPr>
                <p:spPr>
                  <a:xfrm flipV="1">
                    <a:off x="1614226" y="4293187"/>
                    <a:ext cx="578213" cy="9160"/>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3" name="Shape 220"/>
                  <p:cNvGrpSpPr/>
                  <p:nvPr/>
                </p:nvGrpSpPr>
                <p:grpSpPr>
                  <a:xfrm>
                    <a:off x="2192439" y="3843354"/>
                    <a:ext cx="3649815" cy="899665"/>
                    <a:chOff x="2192439" y="1862154"/>
                    <a:chExt cx="3649815" cy="899665"/>
                  </a:xfrm>
                  <a:grpFill/>
                </p:grpSpPr>
                <p:sp>
                  <p:nvSpPr>
                    <p:cNvPr id="14" name="Shape 221"/>
                    <p:cNvSpPr/>
                    <p:nvPr/>
                  </p:nvSpPr>
                  <p:spPr>
                    <a:xfrm>
                      <a:off x="2192439" y="1862154"/>
                      <a:ext cx="3649815" cy="899665"/>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FeedbackToConsole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15" name="Shape 222"/>
                    <p:cNvCxnSpPr>
                      <a:stCxn id="14" idx="0"/>
                      <a:endCxn id="14" idx="2"/>
                    </p:cNvCxnSpPr>
                    <p:nvPr/>
                  </p:nvCxnSpPr>
                  <p:spPr>
                    <a:xfrm>
                      <a:off x="4017346" y="1862154"/>
                      <a:ext cx="0" cy="899665"/>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sp>
            <p:nvSpPr>
              <p:cNvPr id="4" name="Rectangle 3"/>
              <p:cNvSpPr/>
              <p:nvPr/>
            </p:nvSpPr>
            <p:spPr>
              <a:xfrm>
                <a:off x="289844" y="780420"/>
                <a:ext cx="1867819" cy="338554"/>
              </a:xfrm>
              <a:prstGeom prst="rect">
                <a:avLst/>
              </a:prstGeom>
            </p:spPr>
            <p:txBody>
              <a:bodyPr wrap="none">
                <a:spAutoFit/>
              </a:bodyPr>
              <a:lstStyle/>
              <a:p>
                <a:pPr lvl="0">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 </a:t>
                </a:r>
                <a:r>
                  <a:rPr lang="en-US" sz="1600" dirty="0" smtClean="0">
                    <a:solidFill>
                      <a:schemeClr val="accent2">
                        <a:lumMod val="50000"/>
                      </a:schemeClr>
                    </a:solidFill>
                    <a:latin typeface="Consolas"/>
                    <a:ea typeface="Consolas"/>
                    <a:cs typeface="Consolas"/>
                    <a:sym typeface="Consolas"/>
                  </a:rPr>
                  <a:t>null;</a:t>
                </a:r>
                <a:endParaRPr lang="en-US" sz="1600" dirty="0">
                  <a:solidFill>
                    <a:schemeClr val="accent2">
                      <a:lumMod val="50000"/>
                    </a:schemeClr>
                  </a:solidFill>
                  <a:latin typeface="Consolas"/>
                  <a:ea typeface="Consolas"/>
                  <a:cs typeface="Consolas"/>
                  <a:sym typeface="Consolas"/>
                </a:endParaRPr>
              </a:p>
            </p:txBody>
          </p:sp>
          <p:sp>
            <p:nvSpPr>
              <p:cNvPr id="28" name="Shape 218"/>
              <p:cNvSpPr/>
              <p:nvPr/>
            </p:nvSpPr>
            <p:spPr>
              <a:xfrm>
                <a:off x="405877" y="1625547"/>
                <a:ext cx="1368039" cy="439668"/>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dirty="0" err="1" smtClean="0">
                    <a:solidFill>
                      <a:srgbClr val="FF0000"/>
                    </a:solidFill>
                    <a:latin typeface="Consolas" charset="0"/>
                    <a:ea typeface="Consolas" charset="0"/>
                    <a:cs typeface="Consolas" charset="0"/>
                    <a:sym typeface="Arial"/>
                  </a:rPr>
                  <a:t>fbCain</a:t>
                </a:r>
                <a:endParaRPr lang="en-US" sz="1400" b="1" dirty="0">
                  <a:solidFill>
                    <a:srgbClr val="FF0000"/>
                  </a:solidFill>
                  <a:latin typeface="Consolas" charset="0"/>
                  <a:ea typeface="Consolas" charset="0"/>
                  <a:cs typeface="Consolas" charset="0"/>
                  <a:sym typeface="Arial"/>
                </a:endParaRPr>
              </a:p>
            </p:txBody>
          </p:sp>
        </p:grpSp>
        <p:cxnSp>
          <p:nvCxnSpPr>
            <p:cNvPr id="29" name="Shape 219"/>
            <p:cNvCxnSpPr/>
            <p:nvPr/>
          </p:nvCxnSpPr>
          <p:spPr>
            <a:xfrm flipH="1">
              <a:off x="1797178" y="1817895"/>
              <a:ext cx="312515" cy="0"/>
            </a:xfrm>
            <a:prstGeom prst="straightConnector1">
              <a:avLst/>
            </a:prstGeom>
            <a:noFill/>
            <a:ln w="28575" cap="flat" cmpd="sng">
              <a:solidFill>
                <a:srgbClr val="FF0000"/>
              </a:solidFill>
              <a:prstDash val="sysDash"/>
              <a:round/>
              <a:headEnd type="none" w="med" len="med"/>
              <a:tailEnd type="stealth" w="lg" len="lg"/>
            </a:ln>
            <a:effectLst/>
          </p:spPr>
        </p:cxnSp>
        <p:sp>
          <p:nvSpPr>
            <p:cNvPr id="30" name="Rectangle 29"/>
            <p:cNvSpPr/>
            <p:nvPr/>
          </p:nvSpPr>
          <p:spPr>
            <a:xfrm>
              <a:off x="2109693" y="1642646"/>
              <a:ext cx="633507" cy="338554"/>
            </a:xfrm>
            <a:prstGeom prst="rect">
              <a:avLst/>
            </a:prstGeom>
          </p:spPr>
          <p:txBody>
            <a:bodyPr wrap="none">
              <a:spAutoFit/>
            </a:bodyPr>
            <a:lstStyle/>
            <a:p>
              <a:pPr lvl="0">
                <a:spcBef>
                  <a:spcPts val="0"/>
                </a:spcBef>
                <a:spcAft>
                  <a:spcPts val="0"/>
                </a:spcAft>
                <a:buSzPct val="25000"/>
              </a:pPr>
              <a:r>
                <a:rPr lang="en-US" sz="1600" dirty="0" smtClean="0">
                  <a:solidFill>
                    <a:srgbClr val="FF0000"/>
                  </a:solidFill>
                  <a:latin typeface="Consolas"/>
                  <a:ea typeface="Consolas"/>
                  <a:cs typeface="Consolas"/>
                  <a:sym typeface="Consolas"/>
                </a:rPr>
                <a:t>null</a:t>
              </a:r>
              <a:endParaRPr lang="en-US" sz="1600" dirty="0">
                <a:solidFill>
                  <a:schemeClr val="accent2">
                    <a:lumMod val="50000"/>
                  </a:schemeClr>
                </a:solidFill>
                <a:latin typeface="Consolas"/>
                <a:ea typeface="Consolas"/>
                <a:cs typeface="Consolas"/>
                <a:sym typeface="Consolas"/>
              </a:endParaRPr>
            </a:p>
          </p:txBody>
        </p:sp>
      </p:grpSp>
    </p:spTree>
    <p:extLst>
      <p:ext uri="{BB962C8B-B14F-4D97-AF65-F5344CB8AC3E}">
        <p14:creationId xmlns:p14="http://schemas.microsoft.com/office/powerpoint/2010/main" val="2043973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33" name="Group 32"/>
          <p:cNvGrpSpPr/>
          <p:nvPr/>
        </p:nvGrpSpPr>
        <p:grpSpPr>
          <a:xfrm>
            <a:off x="301468" y="762000"/>
            <a:ext cx="8430583" cy="5544181"/>
            <a:chOff x="289844" y="780420"/>
            <a:chExt cx="8430583" cy="5544181"/>
          </a:xfrm>
        </p:grpSpPr>
        <p:grpSp>
          <p:nvGrpSpPr>
            <p:cNvPr id="6" name="Shape 202"/>
            <p:cNvGrpSpPr/>
            <p:nvPr/>
          </p:nvGrpSpPr>
          <p:grpSpPr>
            <a:xfrm>
              <a:off x="366096" y="3247421"/>
              <a:ext cx="8354331" cy="3077180"/>
              <a:chOff x="395026" y="3614754"/>
              <a:chExt cx="7910737" cy="2666568"/>
            </a:xfrm>
            <a:noFill/>
          </p:grpSpPr>
          <p:grpSp>
            <p:nvGrpSpPr>
              <p:cNvPr id="8" name="Shape 203"/>
              <p:cNvGrpSpPr/>
              <p:nvPr/>
            </p:nvGrpSpPr>
            <p:grpSpPr>
              <a:xfrm>
                <a:off x="395026" y="4991689"/>
                <a:ext cx="7910737" cy="1289633"/>
                <a:chOff x="318826" y="3086689"/>
                <a:chExt cx="7910737" cy="1289633"/>
              </a:xfrm>
              <a:grpFill/>
            </p:grpSpPr>
            <p:sp>
              <p:nvSpPr>
                <p:cNvPr id="21" name="Shape 204"/>
                <p:cNvSpPr/>
                <p:nvPr/>
              </p:nvSpPr>
              <p:spPr>
                <a:xfrm>
                  <a:off x="6400763" y="3599129"/>
                  <a:ext cx="18288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a:t>
                  </a:r>
                  <a:r>
                    <a:rPr lang="en-US" sz="1400" b="1">
                      <a:solidFill>
                        <a:schemeClr val="accent2">
                          <a:lumMod val="50000"/>
                        </a:schemeClr>
                      </a:solidFill>
                      <a:latin typeface="Consolas" charset="0"/>
                      <a:ea typeface="Consolas" charset="0"/>
                      <a:cs typeface="Consolas" charset="0"/>
                      <a:sym typeface="Consolas"/>
                    </a:rPr>
                    <a:t>DelegateIntro </a:t>
                  </a:r>
                  <a:r>
                    <a:rPr lang="en-US" sz="1400" b="1">
                      <a:solidFill>
                        <a:schemeClr val="accent2">
                          <a:lumMod val="50000"/>
                        </a:schemeClr>
                      </a:solidFill>
                      <a:latin typeface="Consolas" charset="0"/>
                      <a:ea typeface="Consolas" charset="0"/>
                      <a:cs typeface="Consolas" charset="0"/>
                      <a:sym typeface="Arial"/>
                    </a:rPr>
                    <a:t>Object)</a:t>
                  </a:r>
                </a:p>
              </p:txBody>
            </p:sp>
            <p:sp>
              <p:nvSpPr>
                <p:cNvPr id="22" name="Shape 205"/>
                <p:cNvSpPr/>
                <p:nvPr/>
              </p:nvSpPr>
              <p:spPr>
                <a:xfrm>
                  <a:off x="318826" y="3737288"/>
                  <a:ext cx="12954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fb3</a:t>
                  </a:r>
                </a:p>
              </p:txBody>
            </p:sp>
            <p:cxnSp>
              <p:nvCxnSpPr>
                <p:cNvPr id="23" name="Shape 206"/>
                <p:cNvCxnSpPr>
                  <a:stCxn id="16" idx="3"/>
                  <a:endCxn id="19" idx="1"/>
                </p:cNvCxnSpPr>
                <p:nvPr/>
              </p:nvCxnSpPr>
              <p:spPr>
                <a:xfrm flipV="1">
                  <a:off x="1619242" y="3086689"/>
                  <a:ext cx="590556" cy="3082"/>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24" name="Shape 207"/>
                <p:cNvGrpSpPr/>
                <p:nvPr/>
              </p:nvGrpSpPr>
              <p:grpSpPr>
                <a:xfrm>
                  <a:off x="2209801" y="3567201"/>
                  <a:ext cx="3649814" cy="809121"/>
                  <a:chOff x="2209801" y="1586001"/>
                  <a:chExt cx="3649814" cy="809121"/>
                </a:xfrm>
                <a:grpFill/>
              </p:grpSpPr>
              <p:sp>
                <p:nvSpPr>
                  <p:cNvPr id="26" name="Shape 208"/>
                  <p:cNvSpPr/>
                  <p:nvPr/>
                </p:nvSpPr>
                <p:spPr>
                  <a:xfrm>
                    <a:off x="2209801" y="1586001"/>
                    <a:ext cx="3649814" cy="809121"/>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a:t>
                    </a: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FeedbackToFile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7" name="Shape 209"/>
                  <p:cNvCxnSpPr>
                    <a:stCxn id="26" idx="0"/>
                    <a:endCxn id="26" idx="2"/>
                  </p:cNvCxnSpPr>
                  <p:nvPr/>
                </p:nvCxnSpPr>
                <p:spPr>
                  <a:xfrm>
                    <a:off x="4034708" y="1586001"/>
                    <a:ext cx="0" cy="809121"/>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cxnSp>
              <p:nvCxnSpPr>
                <p:cNvPr id="25" name="Shape 210"/>
                <p:cNvCxnSpPr/>
                <p:nvPr/>
              </p:nvCxnSpPr>
              <p:spPr>
                <a:xfrm flipV="1">
                  <a:off x="4212333" y="3782033"/>
                  <a:ext cx="2256880" cy="1"/>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grpSp>
            <p:nvGrpSpPr>
              <p:cNvPr id="9" name="Shape 211"/>
              <p:cNvGrpSpPr/>
              <p:nvPr/>
            </p:nvGrpSpPr>
            <p:grpSpPr>
              <a:xfrm>
                <a:off x="400043" y="4596415"/>
                <a:ext cx="5535773" cy="1280347"/>
                <a:chOff x="323843" y="3758215"/>
                <a:chExt cx="5535773" cy="1280347"/>
              </a:xfrm>
              <a:grpFill/>
            </p:grpSpPr>
            <p:sp>
              <p:nvSpPr>
                <p:cNvPr id="16" name="Shape 212"/>
                <p:cNvSpPr/>
                <p:nvPr/>
              </p:nvSpPr>
              <p:spPr>
                <a:xfrm>
                  <a:off x="323843" y="3966070"/>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fb2</a:t>
                  </a:r>
                </a:p>
              </p:txBody>
            </p:sp>
            <p:cxnSp>
              <p:nvCxnSpPr>
                <p:cNvPr id="17" name="Shape 213"/>
                <p:cNvCxnSpPr>
                  <a:stCxn id="22" idx="3"/>
                  <a:endCxn id="26" idx="1"/>
                </p:cNvCxnSpPr>
                <p:nvPr/>
              </p:nvCxnSpPr>
              <p:spPr>
                <a:xfrm>
                  <a:off x="1614226" y="5032688"/>
                  <a:ext cx="595575" cy="5874"/>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8" name="Shape 214"/>
                <p:cNvGrpSpPr/>
                <p:nvPr/>
              </p:nvGrpSpPr>
              <p:grpSpPr>
                <a:xfrm>
                  <a:off x="2209798" y="3758215"/>
                  <a:ext cx="3649818" cy="790546"/>
                  <a:chOff x="2209798" y="1777015"/>
                  <a:chExt cx="3649818" cy="790546"/>
                </a:xfrm>
                <a:grpFill/>
              </p:grpSpPr>
              <p:sp>
                <p:nvSpPr>
                  <p:cNvPr id="19" name="Shape 215"/>
                  <p:cNvSpPr/>
                  <p:nvPr/>
                </p:nvSpPr>
                <p:spPr>
                  <a:xfrm>
                    <a:off x="2209798" y="1777015"/>
                    <a:ext cx="3649818" cy="790546"/>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FeedbackToMsgBox</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smtClean="0">
                        <a:solidFill>
                          <a:schemeClr val="accent2">
                            <a:lumMod val="50000"/>
                          </a:schemeClr>
                        </a:solidFill>
                        <a:latin typeface="Consolas" charset="0"/>
                        <a:ea typeface="Consolas" charset="0"/>
                        <a:cs typeface="Consolas" charset="0"/>
                        <a:sym typeface="Arial"/>
                      </a:rPr>
                      <a:t>invocationList</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0" name="Shape 216"/>
                  <p:cNvCxnSpPr>
                    <a:stCxn id="19" idx="0"/>
                    <a:endCxn id="19" idx="2"/>
                  </p:cNvCxnSpPr>
                  <p:nvPr/>
                </p:nvCxnSpPr>
                <p:spPr>
                  <a:xfrm>
                    <a:off x="4034707" y="1777015"/>
                    <a:ext cx="0" cy="790546"/>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nvGrpSpPr>
              <p:cNvPr id="10" name="Shape 217"/>
              <p:cNvGrpSpPr/>
              <p:nvPr/>
            </p:nvGrpSpPr>
            <p:grpSpPr>
              <a:xfrm>
                <a:off x="395026" y="3614754"/>
                <a:ext cx="5523428" cy="899665"/>
                <a:chOff x="318826" y="3843354"/>
                <a:chExt cx="5523428" cy="899665"/>
              </a:xfrm>
              <a:grpFill/>
            </p:grpSpPr>
            <p:sp>
              <p:nvSpPr>
                <p:cNvPr id="11" name="Shape 218"/>
                <p:cNvSpPr/>
                <p:nvPr/>
              </p:nvSpPr>
              <p:spPr>
                <a:xfrm>
                  <a:off x="318826" y="4111846"/>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fb1</a:t>
                  </a:r>
                </a:p>
              </p:txBody>
            </p:sp>
            <p:cxnSp>
              <p:nvCxnSpPr>
                <p:cNvPr id="12" name="Shape 219"/>
                <p:cNvCxnSpPr>
                  <a:stCxn id="11" idx="3"/>
                  <a:endCxn id="14" idx="1"/>
                </p:cNvCxnSpPr>
                <p:nvPr/>
              </p:nvCxnSpPr>
              <p:spPr>
                <a:xfrm flipV="1">
                  <a:off x="1614226" y="4293187"/>
                  <a:ext cx="578213" cy="9160"/>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3" name="Shape 220"/>
                <p:cNvGrpSpPr/>
                <p:nvPr/>
              </p:nvGrpSpPr>
              <p:grpSpPr>
                <a:xfrm>
                  <a:off x="2192439" y="3843354"/>
                  <a:ext cx="3649815" cy="899665"/>
                  <a:chOff x="2192439" y="1862154"/>
                  <a:chExt cx="3649815" cy="899665"/>
                </a:xfrm>
                <a:grpFill/>
              </p:grpSpPr>
              <p:sp>
                <p:nvSpPr>
                  <p:cNvPr id="14" name="Shape 221"/>
                  <p:cNvSpPr/>
                  <p:nvPr/>
                </p:nvSpPr>
                <p:spPr>
                  <a:xfrm>
                    <a:off x="2192439" y="1862154"/>
                    <a:ext cx="3649815" cy="899665"/>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FeedbackToConsole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15" name="Shape 222"/>
                  <p:cNvCxnSpPr>
                    <a:stCxn id="14" idx="0"/>
                    <a:endCxn id="14" idx="2"/>
                  </p:cNvCxnSpPr>
                  <p:nvPr/>
                </p:nvCxnSpPr>
                <p:spPr>
                  <a:xfrm>
                    <a:off x="4017346" y="1862154"/>
                    <a:ext cx="0" cy="899665"/>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sp>
          <p:nvSpPr>
            <p:cNvPr id="4" name="Rectangle 3"/>
            <p:cNvSpPr/>
            <p:nvPr/>
          </p:nvSpPr>
          <p:spPr>
            <a:xfrm>
              <a:off x="289844" y="780420"/>
              <a:ext cx="5907386" cy="338554"/>
            </a:xfrm>
            <a:prstGeom prst="rect">
              <a:avLst/>
            </a:prstGeom>
          </p:spPr>
          <p:txBody>
            <a:bodyPr wrap="none">
              <a:spAutoFit/>
            </a:bodyPr>
            <a:lstStyle/>
            <a:p>
              <a:pPr lvl="0">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 (</a:t>
              </a:r>
              <a:r>
                <a:rPr lang="en-US" sz="1600" b="1" dirty="0">
                  <a:solidFill>
                    <a:schemeClr val="accent2">
                      <a:lumMod val="50000"/>
                    </a:schemeClr>
                  </a:solidFill>
                  <a:latin typeface="Consolas"/>
                  <a:ea typeface="Consolas"/>
                  <a:cs typeface="Consolas"/>
                  <a:sym typeface="Consolas"/>
                </a:rPr>
                <a:t>Feedback</a:t>
              </a:r>
              <a:r>
                <a:rPr lang="en-US" sz="1600" dirty="0">
                  <a:solidFill>
                    <a:schemeClr val="accent2">
                      <a:lumMod val="50000"/>
                    </a:schemeClr>
                  </a:solidFill>
                  <a:latin typeface="Consolas"/>
                  <a:ea typeface="Consolas"/>
                  <a:cs typeface="Consolas"/>
                  <a:sym typeface="Consolas"/>
                </a:rPr>
                <a:t>)</a:t>
              </a:r>
              <a:r>
                <a:rPr lang="en-US" sz="1600" b="1" dirty="0" err="1">
                  <a:solidFill>
                    <a:schemeClr val="accent2">
                      <a:lumMod val="50000"/>
                    </a:schemeClr>
                  </a:solidFill>
                  <a:latin typeface="Consolas"/>
                  <a:ea typeface="Consolas"/>
                  <a:cs typeface="Consolas"/>
                  <a:sym typeface="Consolas"/>
                </a:rPr>
                <a:t>Delegate.Combine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fb1);</a:t>
              </a:r>
            </a:p>
          </p:txBody>
        </p:sp>
        <p:sp>
          <p:nvSpPr>
            <p:cNvPr id="28" name="Shape 218"/>
            <p:cNvSpPr/>
            <p:nvPr/>
          </p:nvSpPr>
          <p:spPr>
            <a:xfrm>
              <a:off x="405877" y="1625547"/>
              <a:ext cx="1368039" cy="439668"/>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dirty="0" err="1" smtClean="0">
                  <a:solidFill>
                    <a:srgbClr val="FF0000"/>
                  </a:solidFill>
                  <a:latin typeface="Consolas" charset="0"/>
                  <a:ea typeface="Consolas" charset="0"/>
                  <a:cs typeface="Consolas" charset="0"/>
                  <a:sym typeface="Arial"/>
                </a:rPr>
                <a:t>fbCain</a:t>
              </a:r>
              <a:endParaRPr lang="en-US" sz="1400" b="1" dirty="0">
                <a:solidFill>
                  <a:srgbClr val="FF0000"/>
                </a:solidFill>
                <a:latin typeface="Consolas" charset="0"/>
                <a:ea typeface="Consolas" charset="0"/>
                <a:cs typeface="Consolas" charset="0"/>
                <a:sym typeface="Arial"/>
              </a:endParaRPr>
            </a:p>
          </p:txBody>
        </p:sp>
      </p:grpSp>
      <p:cxnSp>
        <p:nvCxnSpPr>
          <p:cNvPr id="5" name="Elbow Connector 4"/>
          <p:cNvCxnSpPr>
            <a:stCxn id="28" idx="3"/>
            <a:endCxn id="14" idx="1"/>
          </p:cNvCxnSpPr>
          <p:nvPr/>
        </p:nvCxnSpPr>
        <p:spPr>
          <a:xfrm>
            <a:off x="1785540" y="1826961"/>
            <a:ext cx="570856" cy="1921140"/>
          </a:xfrm>
          <a:prstGeom prst="bentConnector3">
            <a:avLst/>
          </a:prstGeom>
          <a:ln w="28575">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8475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115" name="Group 114"/>
          <p:cNvGrpSpPr/>
          <p:nvPr/>
        </p:nvGrpSpPr>
        <p:grpSpPr>
          <a:xfrm>
            <a:off x="301468" y="762000"/>
            <a:ext cx="8541064" cy="5544181"/>
            <a:chOff x="301468" y="762000"/>
            <a:chExt cx="8541064" cy="5544181"/>
          </a:xfrm>
        </p:grpSpPr>
        <p:grpSp>
          <p:nvGrpSpPr>
            <p:cNvPr id="104" name="Group 103"/>
            <p:cNvGrpSpPr/>
            <p:nvPr/>
          </p:nvGrpSpPr>
          <p:grpSpPr>
            <a:xfrm>
              <a:off x="301468" y="762000"/>
              <a:ext cx="8541064" cy="5544181"/>
              <a:chOff x="251651" y="838200"/>
              <a:chExt cx="8541064" cy="5544181"/>
            </a:xfrm>
          </p:grpSpPr>
          <p:grpSp>
            <p:nvGrpSpPr>
              <p:cNvPr id="33" name="Group 32"/>
              <p:cNvGrpSpPr/>
              <p:nvPr/>
            </p:nvGrpSpPr>
            <p:grpSpPr>
              <a:xfrm>
                <a:off x="251651" y="838200"/>
                <a:ext cx="8430583" cy="5544181"/>
                <a:chOff x="289844" y="780420"/>
                <a:chExt cx="8430583" cy="5544181"/>
              </a:xfrm>
            </p:grpSpPr>
            <p:grpSp>
              <p:nvGrpSpPr>
                <p:cNvPr id="6" name="Shape 202"/>
                <p:cNvGrpSpPr/>
                <p:nvPr/>
              </p:nvGrpSpPr>
              <p:grpSpPr>
                <a:xfrm>
                  <a:off x="366096" y="3247421"/>
                  <a:ext cx="8354331" cy="3077180"/>
                  <a:chOff x="395026" y="3614754"/>
                  <a:chExt cx="7910737" cy="2666568"/>
                </a:xfrm>
                <a:noFill/>
              </p:grpSpPr>
              <p:grpSp>
                <p:nvGrpSpPr>
                  <p:cNvPr id="8" name="Shape 203"/>
                  <p:cNvGrpSpPr/>
                  <p:nvPr/>
                </p:nvGrpSpPr>
                <p:grpSpPr>
                  <a:xfrm>
                    <a:off x="395026" y="4991689"/>
                    <a:ext cx="7910737" cy="1289633"/>
                    <a:chOff x="318826" y="3086689"/>
                    <a:chExt cx="7910737" cy="1289633"/>
                  </a:xfrm>
                  <a:grpFill/>
                </p:grpSpPr>
                <p:sp>
                  <p:nvSpPr>
                    <p:cNvPr id="21" name="Shape 204"/>
                    <p:cNvSpPr/>
                    <p:nvPr/>
                  </p:nvSpPr>
                  <p:spPr>
                    <a:xfrm>
                      <a:off x="6400763" y="3599129"/>
                      <a:ext cx="18288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a:t>
                      </a:r>
                      <a:r>
                        <a:rPr lang="en-US" sz="1400" b="1">
                          <a:solidFill>
                            <a:schemeClr val="accent2">
                              <a:lumMod val="50000"/>
                            </a:schemeClr>
                          </a:solidFill>
                          <a:latin typeface="Consolas" charset="0"/>
                          <a:ea typeface="Consolas" charset="0"/>
                          <a:cs typeface="Consolas" charset="0"/>
                          <a:sym typeface="Consolas"/>
                        </a:rPr>
                        <a:t>DelegateIntro </a:t>
                      </a:r>
                      <a:r>
                        <a:rPr lang="en-US" sz="1400" b="1">
                          <a:solidFill>
                            <a:schemeClr val="accent2">
                              <a:lumMod val="50000"/>
                            </a:schemeClr>
                          </a:solidFill>
                          <a:latin typeface="Consolas" charset="0"/>
                          <a:ea typeface="Consolas" charset="0"/>
                          <a:cs typeface="Consolas" charset="0"/>
                          <a:sym typeface="Arial"/>
                        </a:rPr>
                        <a:t>Object)</a:t>
                      </a:r>
                    </a:p>
                  </p:txBody>
                </p:sp>
                <p:sp>
                  <p:nvSpPr>
                    <p:cNvPr id="22" name="Shape 205"/>
                    <p:cNvSpPr/>
                    <p:nvPr/>
                  </p:nvSpPr>
                  <p:spPr>
                    <a:xfrm>
                      <a:off x="318826" y="3737288"/>
                      <a:ext cx="12954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fb3</a:t>
                      </a:r>
                    </a:p>
                  </p:txBody>
                </p:sp>
                <p:cxnSp>
                  <p:nvCxnSpPr>
                    <p:cNvPr id="23" name="Shape 206"/>
                    <p:cNvCxnSpPr>
                      <a:stCxn id="16" idx="3"/>
                      <a:endCxn id="19" idx="1"/>
                    </p:cNvCxnSpPr>
                    <p:nvPr/>
                  </p:nvCxnSpPr>
                  <p:spPr>
                    <a:xfrm flipV="1">
                      <a:off x="1619242" y="3086689"/>
                      <a:ext cx="590556" cy="3082"/>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24" name="Shape 207"/>
                    <p:cNvGrpSpPr/>
                    <p:nvPr/>
                  </p:nvGrpSpPr>
                  <p:grpSpPr>
                    <a:xfrm>
                      <a:off x="2209801" y="3567201"/>
                      <a:ext cx="3649814" cy="809121"/>
                      <a:chOff x="2209801" y="1586001"/>
                      <a:chExt cx="3649814" cy="809121"/>
                    </a:xfrm>
                    <a:grpFill/>
                  </p:grpSpPr>
                  <p:sp>
                    <p:nvSpPr>
                      <p:cNvPr id="26" name="Shape 208"/>
                      <p:cNvSpPr/>
                      <p:nvPr/>
                    </p:nvSpPr>
                    <p:spPr>
                      <a:xfrm>
                        <a:off x="2209801" y="1586001"/>
                        <a:ext cx="3649814" cy="809121"/>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a:t>
                        </a: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FeedbackToFile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7" name="Shape 209"/>
                      <p:cNvCxnSpPr>
                        <a:stCxn id="26" idx="0"/>
                        <a:endCxn id="26" idx="2"/>
                      </p:cNvCxnSpPr>
                      <p:nvPr/>
                    </p:nvCxnSpPr>
                    <p:spPr>
                      <a:xfrm>
                        <a:off x="4034708" y="1586001"/>
                        <a:ext cx="0" cy="809121"/>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cxnSp>
                  <p:nvCxnSpPr>
                    <p:cNvPr id="25" name="Shape 210"/>
                    <p:cNvCxnSpPr/>
                    <p:nvPr/>
                  </p:nvCxnSpPr>
                  <p:spPr>
                    <a:xfrm flipV="1">
                      <a:off x="4212333" y="3782033"/>
                      <a:ext cx="2256880" cy="1"/>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grpSp>
                <p:nvGrpSpPr>
                  <p:cNvPr id="9" name="Shape 211"/>
                  <p:cNvGrpSpPr/>
                  <p:nvPr/>
                </p:nvGrpSpPr>
                <p:grpSpPr>
                  <a:xfrm>
                    <a:off x="400043" y="4596415"/>
                    <a:ext cx="5535773" cy="1280347"/>
                    <a:chOff x="323843" y="3758215"/>
                    <a:chExt cx="5535773" cy="1280347"/>
                  </a:xfrm>
                  <a:grpFill/>
                </p:grpSpPr>
                <p:sp>
                  <p:nvSpPr>
                    <p:cNvPr id="16" name="Shape 212"/>
                    <p:cNvSpPr/>
                    <p:nvPr/>
                  </p:nvSpPr>
                  <p:spPr>
                    <a:xfrm>
                      <a:off x="323843" y="3966070"/>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fb2</a:t>
                      </a:r>
                    </a:p>
                  </p:txBody>
                </p:sp>
                <p:cxnSp>
                  <p:nvCxnSpPr>
                    <p:cNvPr id="17" name="Shape 213"/>
                    <p:cNvCxnSpPr>
                      <a:stCxn id="22" idx="3"/>
                      <a:endCxn id="26" idx="1"/>
                    </p:cNvCxnSpPr>
                    <p:nvPr/>
                  </p:nvCxnSpPr>
                  <p:spPr>
                    <a:xfrm>
                      <a:off x="1614226" y="5032688"/>
                      <a:ext cx="595575" cy="5874"/>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8" name="Shape 214"/>
                    <p:cNvGrpSpPr/>
                    <p:nvPr/>
                  </p:nvGrpSpPr>
                  <p:grpSpPr>
                    <a:xfrm>
                      <a:off x="2209798" y="3758215"/>
                      <a:ext cx="3649818" cy="790546"/>
                      <a:chOff x="2209798" y="1777015"/>
                      <a:chExt cx="3649818" cy="790546"/>
                    </a:xfrm>
                    <a:grpFill/>
                  </p:grpSpPr>
                  <p:sp>
                    <p:nvSpPr>
                      <p:cNvPr id="19" name="Shape 215"/>
                      <p:cNvSpPr/>
                      <p:nvPr/>
                    </p:nvSpPr>
                    <p:spPr>
                      <a:xfrm>
                        <a:off x="2209798" y="1777015"/>
                        <a:ext cx="3649818" cy="790546"/>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FeedbackToMsgBox</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smtClean="0">
                            <a:solidFill>
                              <a:schemeClr val="accent2">
                                <a:lumMod val="50000"/>
                              </a:schemeClr>
                            </a:solidFill>
                            <a:latin typeface="Consolas" charset="0"/>
                            <a:ea typeface="Consolas" charset="0"/>
                            <a:cs typeface="Consolas" charset="0"/>
                            <a:sym typeface="Arial"/>
                          </a:rPr>
                          <a:t>invocationList</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0" name="Shape 216"/>
                      <p:cNvCxnSpPr>
                        <a:stCxn id="19" idx="0"/>
                        <a:endCxn id="19" idx="2"/>
                      </p:cNvCxnSpPr>
                      <p:nvPr/>
                    </p:nvCxnSpPr>
                    <p:spPr>
                      <a:xfrm>
                        <a:off x="4034707" y="1777015"/>
                        <a:ext cx="0" cy="790546"/>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nvGrpSpPr>
                  <p:cNvPr id="10" name="Shape 217"/>
                  <p:cNvGrpSpPr/>
                  <p:nvPr/>
                </p:nvGrpSpPr>
                <p:grpSpPr>
                  <a:xfrm>
                    <a:off x="395026" y="3614754"/>
                    <a:ext cx="5523428" cy="899665"/>
                    <a:chOff x="318826" y="3843354"/>
                    <a:chExt cx="5523428" cy="899665"/>
                  </a:xfrm>
                  <a:grpFill/>
                </p:grpSpPr>
                <p:sp>
                  <p:nvSpPr>
                    <p:cNvPr id="11" name="Shape 218"/>
                    <p:cNvSpPr/>
                    <p:nvPr/>
                  </p:nvSpPr>
                  <p:spPr>
                    <a:xfrm>
                      <a:off x="318826" y="4111846"/>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fb1</a:t>
                      </a:r>
                    </a:p>
                  </p:txBody>
                </p:sp>
                <p:cxnSp>
                  <p:nvCxnSpPr>
                    <p:cNvPr id="12" name="Shape 219"/>
                    <p:cNvCxnSpPr>
                      <a:stCxn id="11" idx="3"/>
                      <a:endCxn id="14" idx="1"/>
                    </p:cNvCxnSpPr>
                    <p:nvPr/>
                  </p:nvCxnSpPr>
                  <p:spPr>
                    <a:xfrm flipV="1">
                      <a:off x="1614226" y="4293187"/>
                      <a:ext cx="578213" cy="9160"/>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3" name="Shape 220"/>
                    <p:cNvGrpSpPr/>
                    <p:nvPr/>
                  </p:nvGrpSpPr>
                  <p:grpSpPr>
                    <a:xfrm>
                      <a:off x="2192439" y="3843354"/>
                      <a:ext cx="3649815" cy="899665"/>
                      <a:chOff x="2192439" y="1862154"/>
                      <a:chExt cx="3649815" cy="899665"/>
                    </a:xfrm>
                    <a:grpFill/>
                  </p:grpSpPr>
                  <p:sp>
                    <p:nvSpPr>
                      <p:cNvPr id="14" name="Shape 221"/>
                      <p:cNvSpPr/>
                      <p:nvPr/>
                    </p:nvSpPr>
                    <p:spPr>
                      <a:xfrm>
                        <a:off x="2192439" y="1862154"/>
                        <a:ext cx="3649815" cy="899665"/>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FeedbackToConsole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15" name="Shape 222"/>
                      <p:cNvCxnSpPr>
                        <a:stCxn id="14" idx="0"/>
                        <a:endCxn id="14" idx="2"/>
                      </p:cNvCxnSpPr>
                      <p:nvPr/>
                    </p:nvCxnSpPr>
                    <p:spPr>
                      <a:xfrm>
                        <a:off x="4017346" y="1862154"/>
                        <a:ext cx="0" cy="899665"/>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sp>
              <p:nvSpPr>
                <p:cNvPr id="4" name="Rectangle 3"/>
                <p:cNvSpPr/>
                <p:nvPr/>
              </p:nvSpPr>
              <p:spPr>
                <a:xfrm>
                  <a:off x="289844" y="780420"/>
                  <a:ext cx="5907386" cy="338554"/>
                </a:xfrm>
                <a:prstGeom prst="rect">
                  <a:avLst/>
                </a:prstGeom>
              </p:spPr>
              <p:txBody>
                <a:bodyPr wrap="none">
                  <a:spAutoFit/>
                </a:bodyPr>
                <a:lstStyle/>
                <a:p>
                  <a:pPr lvl="0">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 (Feedback)</a:t>
                  </a:r>
                  <a:r>
                    <a:rPr lang="en-US" sz="1600" dirty="0" err="1">
                      <a:solidFill>
                        <a:schemeClr val="accent2">
                          <a:lumMod val="50000"/>
                        </a:schemeClr>
                      </a:solidFill>
                      <a:latin typeface="Consolas"/>
                      <a:ea typeface="Consolas"/>
                      <a:cs typeface="Consolas"/>
                      <a:sym typeface="Consolas"/>
                    </a:rPr>
                    <a:t>Delegate.Combine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fb2);</a:t>
                  </a:r>
                </a:p>
              </p:txBody>
            </p:sp>
            <p:sp>
              <p:nvSpPr>
                <p:cNvPr id="28" name="Shape 218"/>
                <p:cNvSpPr/>
                <p:nvPr/>
              </p:nvSpPr>
              <p:spPr>
                <a:xfrm>
                  <a:off x="405877" y="1625547"/>
                  <a:ext cx="1368039" cy="439668"/>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dirty="0" err="1" smtClean="0">
                      <a:solidFill>
                        <a:srgbClr val="FF0000"/>
                      </a:solidFill>
                      <a:latin typeface="Consolas" charset="0"/>
                      <a:ea typeface="Consolas" charset="0"/>
                      <a:cs typeface="Consolas" charset="0"/>
                      <a:sym typeface="Arial"/>
                    </a:rPr>
                    <a:t>fbCain</a:t>
                  </a:r>
                  <a:endParaRPr lang="en-US" sz="1400" b="1" dirty="0">
                    <a:solidFill>
                      <a:srgbClr val="FF0000"/>
                    </a:solidFill>
                    <a:latin typeface="Consolas" charset="0"/>
                    <a:ea typeface="Consolas" charset="0"/>
                    <a:cs typeface="Consolas" charset="0"/>
                    <a:sym typeface="Arial"/>
                  </a:endParaRPr>
                </a:p>
              </p:txBody>
            </p:sp>
          </p:grpSp>
          <p:sp>
            <p:nvSpPr>
              <p:cNvPr id="31" name="Shape 221"/>
              <p:cNvSpPr/>
              <p:nvPr/>
            </p:nvSpPr>
            <p:spPr>
              <a:xfrm>
                <a:off x="2347760" y="1413632"/>
                <a:ext cx="3811277" cy="979058"/>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rgbClr val="FF0000"/>
                    </a:solidFill>
                    <a:latin typeface="Consolas" charset="0"/>
                    <a:ea typeface="Consolas" charset="0"/>
                    <a:cs typeface="Consolas" charset="0"/>
                    <a:sym typeface="Arial"/>
                  </a:rPr>
                  <a:t>_target               </a:t>
                </a:r>
                <a:r>
                  <a:rPr lang="en-US" sz="1400" b="1" dirty="0" smtClean="0">
                    <a:solidFill>
                      <a:srgbClr val="FF0000"/>
                    </a:solidFill>
                    <a:latin typeface="Consolas" charset="0"/>
                    <a:ea typeface="Consolas" charset="0"/>
                    <a:cs typeface="Consolas" charset="0"/>
                    <a:sym typeface="Arial"/>
                  </a:rPr>
                  <a:t>*************</a:t>
                </a:r>
                <a:endParaRPr lang="en-US" sz="1400" b="1" dirty="0">
                  <a:solidFill>
                    <a:srgbClr val="FF0000"/>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rgbClr val="FF0000"/>
                    </a:solidFill>
                    <a:latin typeface="Consolas" charset="0"/>
                    <a:ea typeface="Consolas" charset="0"/>
                    <a:cs typeface="Consolas" charset="0"/>
                    <a:sym typeface="Arial"/>
                  </a:rPr>
                  <a:t>_</a:t>
                </a:r>
                <a:r>
                  <a:rPr lang="en-US" sz="1400" b="1" dirty="0" err="1">
                    <a:solidFill>
                      <a:srgbClr val="FF0000"/>
                    </a:solidFill>
                    <a:latin typeface="Consolas" charset="0"/>
                    <a:ea typeface="Consolas" charset="0"/>
                    <a:cs typeface="Consolas" charset="0"/>
                    <a:sym typeface="Arial"/>
                  </a:rPr>
                  <a:t>methodPtr</a:t>
                </a:r>
                <a:r>
                  <a:rPr lang="en-US" sz="1400" b="1" dirty="0">
                    <a:solidFill>
                      <a:srgbClr val="FF0000"/>
                    </a:solidFill>
                    <a:latin typeface="Consolas" charset="0"/>
                    <a:ea typeface="Consolas" charset="0"/>
                    <a:cs typeface="Consolas" charset="0"/>
                    <a:sym typeface="Arial"/>
                  </a:rPr>
                  <a:t>            </a:t>
                </a:r>
                <a:r>
                  <a:rPr lang="en-US" sz="1400" b="1" dirty="0" smtClean="0">
                    <a:solidFill>
                      <a:srgbClr val="FF0000"/>
                    </a:solidFill>
                    <a:latin typeface="Consolas" charset="0"/>
                    <a:ea typeface="Consolas" charset="0"/>
                    <a:cs typeface="Consolas" charset="0"/>
                    <a:sym typeface="Arial"/>
                  </a:rPr>
                  <a:t>*************</a:t>
                </a:r>
                <a:endParaRPr lang="en-US" sz="1400" b="1" dirty="0">
                  <a:solidFill>
                    <a:srgbClr val="FF0000"/>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rgbClr val="FF0000"/>
                    </a:solidFill>
                    <a:latin typeface="Consolas" charset="0"/>
                    <a:ea typeface="Consolas" charset="0"/>
                    <a:cs typeface="Consolas" charset="0"/>
                    <a:sym typeface="Arial"/>
                  </a:rPr>
                  <a:t>_</a:t>
                </a:r>
                <a:r>
                  <a:rPr lang="en-US" sz="1400" b="1" dirty="0" err="1" smtClean="0">
                    <a:solidFill>
                      <a:srgbClr val="FF0000"/>
                    </a:solidFill>
                    <a:latin typeface="Consolas" charset="0"/>
                    <a:ea typeface="Consolas" charset="0"/>
                    <a:cs typeface="Consolas" charset="0"/>
                    <a:sym typeface="Arial"/>
                  </a:rPr>
                  <a:t>invocationList</a:t>
                </a:r>
                <a:endParaRPr lang="en-US" sz="1400" b="1" dirty="0">
                  <a:solidFill>
                    <a:srgbClr val="FF0000"/>
                  </a:solidFill>
                  <a:latin typeface="Consolas" charset="0"/>
                  <a:ea typeface="Consolas" charset="0"/>
                  <a:cs typeface="Consolas" charset="0"/>
                  <a:sym typeface="Arial"/>
                </a:endParaRPr>
              </a:p>
            </p:txBody>
          </p:sp>
          <p:cxnSp>
            <p:nvCxnSpPr>
              <p:cNvPr id="32" name="Shape 222"/>
              <p:cNvCxnSpPr>
                <a:stCxn id="31" idx="0"/>
                <a:endCxn id="31" idx="2"/>
              </p:cNvCxnSpPr>
              <p:nvPr/>
            </p:nvCxnSpPr>
            <p:spPr>
              <a:xfrm>
                <a:off x="4253399" y="1413632"/>
                <a:ext cx="0" cy="979058"/>
              </a:xfrm>
              <a:prstGeom prst="straightConnector1">
                <a:avLst/>
              </a:prstGeom>
              <a:noFill/>
              <a:ln w="28575" cap="flat" cmpd="sng">
                <a:solidFill>
                  <a:srgbClr val="FF0000"/>
                </a:solidFill>
                <a:prstDash val="sysDash"/>
                <a:round/>
                <a:headEnd type="none" w="med" len="med"/>
                <a:tailEnd type="none" w="med" len="med"/>
              </a:ln>
              <a:effectLst/>
            </p:spPr>
          </p:cxnSp>
          <p:sp>
            <p:nvSpPr>
              <p:cNvPr id="34" name="Shape 221"/>
              <p:cNvSpPr/>
              <p:nvPr/>
            </p:nvSpPr>
            <p:spPr>
              <a:xfrm>
                <a:off x="7543801" y="1231848"/>
                <a:ext cx="833557" cy="1044286"/>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ctr" rtl="0">
                  <a:lnSpc>
                    <a:spcPct val="200000"/>
                  </a:lnSpc>
                  <a:spcBef>
                    <a:spcPts val="0"/>
                  </a:spcBef>
                  <a:spcAft>
                    <a:spcPts val="0"/>
                  </a:spcAft>
                  <a:buSzPct val="25000"/>
                  <a:buNone/>
                </a:pPr>
                <a:r>
                  <a:rPr lang="en-US" sz="1400" b="1" dirty="0" smtClean="0">
                    <a:solidFill>
                      <a:srgbClr val="FF0000"/>
                    </a:solidFill>
                    <a:latin typeface="Consolas" charset="0"/>
                    <a:ea typeface="Consolas" charset="0"/>
                    <a:cs typeface="Consolas" charset="0"/>
                    <a:sym typeface="Arial"/>
                  </a:rPr>
                  <a:t>[0]</a:t>
                </a:r>
              </a:p>
              <a:p>
                <a:pPr marL="0" marR="0" lvl="0" indent="0" algn="ctr" rtl="0">
                  <a:lnSpc>
                    <a:spcPct val="200000"/>
                  </a:lnSpc>
                  <a:spcBef>
                    <a:spcPts val="0"/>
                  </a:spcBef>
                  <a:spcAft>
                    <a:spcPts val="0"/>
                  </a:spcAft>
                  <a:buSzPct val="25000"/>
                  <a:buNone/>
                </a:pPr>
                <a:r>
                  <a:rPr lang="en-US" sz="1400" b="1" dirty="0" smtClean="0">
                    <a:solidFill>
                      <a:srgbClr val="FF0000"/>
                    </a:solidFill>
                    <a:latin typeface="Consolas" charset="0"/>
                    <a:ea typeface="Consolas" charset="0"/>
                    <a:cs typeface="Consolas" charset="0"/>
                    <a:sym typeface="Arial"/>
                  </a:rPr>
                  <a:t>[1]</a:t>
                </a:r>
                <a:endParaRPr lang="en-US" sz="1400" b="1" dirty="0">
                  <a:solidFill>
                    <a:srgbClr val="FF0000"/>
                  </a:solidFill>
                  <a:latin typeface="Consolas" charset="0"/>
                  <a:ea typeface="Consolas" charset="0"/>
                  <a:cs typeface="Consolas" charset="0"/>
                  <a:sym typeface="Arial"/>
                </a:endParaRPr>
              </a:p>
            </p:txBody>
          </p:sp>
          <p:cxnSp>
            <p:nvCxnSpPr>
              <p:cNvPr id="35" name="Shape 219"/>
              <p:cNvCxnSpPr>
                <a:stCxn id="28" idx="3"/>
                <a:endCxn id="31" idx="1"/>
              </p:cNvCxnSpPr>
              <p:nvPr/>
            </p:nvCxnSpPr>
            <p:spPr>
              <a:xfrm>
                <a:off x="1735723" y="1903161"/>
                <a:ext cx="612037" cy="0"/>
              </a:xfrm>
              <a:prstGeom prst="straightConnector1">
                <a:avLst/>
              </a:prstGeom>
              <a:noFill/>
              <a:ln w="28575" cap="flat" cmpd="sng">
                <a:solidFill>
                  <a:srgbClr val="FF0000"/>
                </a:solidFill>
                <a:prstDash val="sysDash"/>
                <a:round/>
                <a:headEnd type="none" w="med" len="med"/>
                <a:tailEnd type="stealth" w="lg" len="lg"/>
              </a:ln>
              <a:effectLst/>
            </p:spPr>
          </p:cxnSp>
          <p:cxnSp>
            <p:nvCxnSpPr>
              <p:cNvPr id="38" name="Elbow Connector 37"/>
              <p:cNvCxnSpPr>
                <a:endCxn id="34" idx="1"/>
              </p:cNvCxnSpPr>
              <p:nvPr/>
            </p:nvCxnSpPr>
            <p:spPr>
              <a:xfrm flipV="1">
                <a:off x="5112844" y="1753991"/>
                <a:ext cx="2430957" cy="482364"/>
              </a:xfrm>
              <a:prstGeom prst="bentConnector3">
                <a:avLst>
                  <a:gd name="adj1" fmla="val 50000"/>
                </a:avLst>
              </a:prstGeom>
              <a:ln w="28575">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229600" y="1523690"/>
                <a:ext cx="563115" cy="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8792714" y="1523690"/>
                <a:ext cx="1" cy="1722006"/>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142146" y="3252821"/>
                <a:ext cx="6650568" cy="23779"/>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142146" y="3245696"/>
                <a:ext cx="8933" cy="55242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hape 219"/>
              <p:cNvCxnSpPr>
                <a:endCxn id="14" idx="1"/>
              </p:cNvCxnSpPr>
              <p:nvPr/>
            </p:nvCxnSpPr>
            <p:spPr>
              <a:xfrm flipV="1">
                <a:off x="2040599" y="3824301"/>
                <a:ext cx="265979" cy="10570"/>
              </a:xfrm>
              <a:prstGeom prst="straightConnector1">
                <a:avLst/>
              </a:prstGeom>
              <a:noFill/>
              <a:ln w="28575" cap="flat" cmpd="sng">
                <a:solidFill>
                  <a:srgbClr val="FF0000"/>
                </a:solidFill>
                <a:prstDash val="sysDash"/>
                <a:round/>
                <a:headEnd type="none" w="med" len="med"/>
                <a:tailEnd type="stealth" w="lg" len="lg"/>
              </a:ln>
              <a:effectLst/>
            </p:spPr>
          </p:cxnSp>
          <p:cxnSp>
            <p:nvCxnSpPr>
              <p:cNvPr id="81" name="Straight Connector 80"/>
              <p:cNvCxnSpPr/>
              <p:nvPr/>
            </p:nvCxnSpPr>
            <p:spPr>
              <a:xfrm>
                <a:off x="8229600" y="1981371"/>
                <a:ext cx="563115" cy="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142146" y="4419600"/>
                <a:ext cx="6650569" cy="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142146" y="4402857"/>
                <a:ext cx="387" cy="491305"/>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hape 219"/>
              <p:cNvCxnSpPr/>
              <p:nvPr/>
            </p:nvCxnSpPr>
            <p:spPr>
              <a:xfrm flipV="1">
                <a:off x="2208065" y="4876800"/>
                <a:ext cx="230335" cy="19312"/>
              </a:xfrm>
              <a:prstGeom prst="straightConnector1">
                <a:avLst/>
              </a:prstGeom>
              <a:noFill/>
              <a:ln w="28575" cap="flat" cmpd="sng">
                <a:solidFill>
                  <a:srgbClr val="FF0000"/>
                </a:solidFill>
                <a:prstDash val="sysDash"/>
                <a:round/>
                <a:headEnd type="none" w="med" len="med"/>
                <a:tailEnd type="stealth" w="lg" len="lg"/>
              </a:ln>
              <a:effectLst/>
            </p:spPr>
          </p:cxnSp>
        </p:grpSp>
        <p:cxnSp>
          <p:nvCxnSpPr>
            <p:cNvPr id="112" name="Straight Connector 111"/>
            <p:cNvCxnSpPr/>
            <p:nvPr/>
          </p:nvCxnSpPr>
          <p:spPr>
            <a:xfrm>
              <a:off x="8842531" y="3169496"/>
              <a:ext cx="0" cy="1192327"/>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57587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78" name="Group 77"/>
          <p:cNvGrpSpPr/>
          <p:nvPr/>
        </p:nvGrpSpPr>
        <p:grpSpPr>
          <a:xfrm>
            <a:off x="301468" y="762000"/>
            <a:ext cx="8541064" cy="5544181"/>
            <a:chOff x="301468" y="762000"/>
            <a:chExt cx="8541064" cy="5544181"/>
          </a:xfrm>
        </p:grpSpPr>
        <p:grpSp>
          <p:nvGrpSpPr>
            <p:cNvPr id="115" name="Group 114"/>
            <p:cNvGrpSpPr/>
            <p:nvPr/>
          </p:nvGrpSpPr>
          <p:grpSpPr>
            <a:xfrm>
              <a:off x="301468" y="762000"/>
              <a:ext cx="8541064" cy="5544181"/>
              <a:chOff x="301468" y="762000"/>
              <a:chExt cx="8541064" cy="5544181"/>
            </a:xfrm>
          </p:grpSpPr>
          <p:grpSp>
            <p:nvGrpSpPr>
              <p:cNvPr id="104" name="Group 103"/>
              <p:cNvGrpSpPr/>
              <p:nvPr/>
            </p:nvGrpSpPr>
            <p:grpSpPr>
              <a:xfrm>
                <a:off x="301468" y="762000"/>
                <a:ext cx="8541064" cy="5544181"/>
                <a:chOff x="251651" y="838200"/>
                <a:chExt cx="8541064" cy="5544181"/>
              </a:xfrm>
            </p:grpSpPr>
            <p:grpSp>
              <p:nvGrpSpPr>
                <p:cNvPr id="33" name="Group 32"/>
                <p:cNvGrpSpPr/>
                <p:nvPr/>
              </p:nvGrpSpPr>
              <p:grpSpPr>
                <a:xfrm>
                  <a:off x="251651" y="838200"/>
                  <a:ext cx="8430583" cy="5544181"/>
                  <a:chOff x="289844" y="780420"/>
                  <a:chExt cx="8430583" cy="5544181"/>
                </a:xfrm>
              </p:grpSpPr>
              <p:grpSp>
                <p:nvGrpSpPr>
                  <p:cNvPr id="6" name="Shape 202"/>
                  <p:cNvGrpSpPr/>
                  <p:nvPr/>
                </p:nvGrpSpPr>
                <p:grpSpPr>
                  <a:xfrm>
                    <a:off x="366096" y="3247421"/>
                    <a:ext cx="8354331" cy="3077180"/>
                    <a:chOff x="395026" y="3614754"/>
                    <a:chExt cx="7910737" cy="2666568"/>
                  </a:xfrm>
                  <a:noFill/>
                </p:grpSpPr>
                <p:grpSp>
                  <p:nvGrpSpPr>
                    <p:cNvPr id="8" name="Shape 203"/>
                    <p:cNvGrpSpPr/>
                    <p:nvPr/>
                  </p:nvGrpSpPr>
                  <p:grpSpPr>
                    <a:xfrm>
                      <a:off x="395026" y="4991689"/>
                      <a:ext cx="7910737" cy="1289633"/>
                      <a:chOff x="318826" y="3086689"/>
                      <a:chExt cx="7910737" cy="1289633"/>
                    </a:xfrm>
                    <a:grpFill/>
                  </p:grpSpPr>
                  <p:sp>
                    <p:nvSpPr>
                      <p:cNvPr id="21" name="Shape 204"/>
                      <p:cNvSpPr/>
                      <p:nvPr/>
                    </p:nvSpPr>
                    <p:spPr>
                      <a:xfrm>
                        <a:off x="6400763" y="3599129"/>
                        <a:ext cx="18288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a:t>
                        </a:r>
                        <a:r>
                          <a:rPr lang="en-US" sz="1400" b="1">
                            <a:solidFill>
                              <a:schemeClr val="accent2">
                                <a:lumMod val="50000"/>
                              </a:schemeClr>
                            </a:solidFill>
                            <a:latin typeface="Consolas" charset="0"/>
                            <a:ea typeface="Consolas" charset="0"/>
                            <a:cs typeface="Consolas" charset="0"/>
                            <a:sym typeface="Consolas"/>
                          </a:rPr>
                          <a:t>DelegateIntro </a:t>
                        </a:r>
                        <a:r>
                          <a:rPr lang="en-US" sz="1400" b="1">
                            <a:solidFill>
                              <a:schemeClr val="accent2">
                                <a:lumMod val="50000"/>
                              </a:schemeClr>
                            </a:solidFill>
                            <a:latin typeface="Consolas" charset="0"/>
                            <a:ea typeface="Consolas" charset="0"/>
                            <a:cs typeface="Consolas" charset="0"/>
                            <a:sym typeface="Arial"/>
                          </a:rPr>
                          <a:t>Object)</a:t>
                        </a:r>
                      </a:p>
                    </p:txBody>
                  </p:sp>
                  <p:sp>
                    <p:nvSpPr>
                      <p:cNvPr id="22" name="Shape 205"/>
                      <p:cNvSpPr/>
                      <p:nvPr/>
                    </p:nvSpPr>
                    <p:spPr>
                      <a:xfrm>
                        <a:off x="318826" y="3737288"/>
                        <a:ext cx="1295400" cy="4572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fb3</a:t>
                        </a:r>
                      </a:p>
                    </p:txBody>
                  </p:sp>
                  <p:cxnSp>
                    <p:nvCxnSpPr>
                      <p:cNvPr id="23" name="Shape 206"/>
                      <p:cNvCxnSpPr>
                        <a:stCxn id="16" idx="3"/>
                        <a:endCxn id="19" idx="1"/>
                      </p:cNvCxnSpPr>
                      <p:nvPr/>
                    </p:nvCxnSpPr>
                    <p:spPr>
                      <a:xfrm flipV="1">
                        <a:off x="1619242" y="3086689"/>
                        <a:ext cx="590556" cy="3082"/>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24" name="Shape 207"/>
                      <p:cNvGrpSpPr/>
                      <p:nvPr/>
                    </p:nvGrpSpPr>
                    <p:grpSpPr>
                      <a:xfrm>
                        <a:off x="2209801" y="3567201"/>
                        <a:ext cx="3649814" cy="809121"/>
                        <a:chOff x="2209801" y="1586001"/>
                        <a:chExt cx="3649814" cy="809121"/>
                      </a:xfrm>
                      <a:grpFill/>
                    </p:grpSpPr>
                    <p:sp>
                      <p:nvSpPr>
                        <p:cNvPr id="26" name="Shape 208"/>
                        <p:cNvSpPr/>
                        <p:nvPr/>
                      </p:nvSpPr>
                      <p:spPr>
                        <a:xfrm>
                          <a:off x="2209801" y="1586001"/>
                          <a:ext cx="3649814" cy="809121"/>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a:t>
                          </a: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FeedbackToFile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7" name="Shape 209"/>
                        <p:cNvCxnSpPr>
                          <a:stCxn id="26" idx="0"/>
                          <a:endCxn id="26" idx="2"/>
                        </p:cNvCxnSpPr>
                        <p:nvPr/>
                      </p:nvCxnSpPr>
                      <p:spPr>
                        <a:xfrm>
                          <a:off x="4034708" y="1586001"/>
                          <a:ext cx="0" cy="809121"/>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cxnSp>
                    <p:nvCxnSpPr>
                      <p:cNvPr id="25" name="Shape 210"/>
                      <p:cNvCxnSpPr/>
                      <p:nvPr/>
                    </p:nvCxnSpPr>
                    <p:spPr>
                      <a:xfrm flipV="1">
                        <a:off x="4212333" y="3782033"/>
                        <a:ext cx="2256880" cy="1"/>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grpSp>
                  <p:nvGrpSpPr>
                    <p:cNvPr id="9" name="Shape 211"/>
                    <p:cNvGrpSpPr/>
                    <p:nvPr/>
                  </p:nvGrpSpPr>
                  <p:grpSpPr>
                    <a:xfrm>
                      <a:off x="400043" y="4596415"/>
                      <a:ext cx="5535773" cy="1280347"/>
                      <a:chOff x="323843" y="3758215"/>
                      <a:chExt cx="5535773" cy="1280347"/>
                    </a:xfrm>
                    <a:grpFill/>
                  </p:grpSpPr>
                  <p:sp>
                    <p:nvSpPr>
                      <p:cNvPr id="16" name="Shape 212"/>
                      <p:cNvSpPr/>
                      <p:nvPr/>
                    </p:nvSpPr>
                    <p:spPr>
                      <a:xfrm>
                        <a:off x="323843" y="3966070"/>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fb2</a:t>
                        </a:r>
                      </a:p>
                    </p:txBody>
                  </p:sp>
                  <p:cxnSp>
                    <p:nvCxnSpPr>
                      <p:cNvPr id="17" name="Shape 213"/>
                      <p:cNvCxnSpPr>
                        <a:stCxn id="22" idx="3"/>
                        <a:endCxn id="26" idx="1"/>
                      </p:cNvCxnSpPr>
                      <p:nvPr/>
                    </p:nvCxnSpPr>
                    <p:spPr>
                      <a:xfrm>
                        <a:off x="1614226" y="5032688"/>
                        <a:ext cx="595575" cy="5874"/>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8" name="Shape 214"/>
                      <p:cNvGrpSpPr/>
                      <p:nvPr/>
                    </p:nvGrpSpPr>
                    <p:grpSpPr>
                      <a:xfrm>
                        <a:off x="2209798" y="3758215"/>
                        <a:ext cx="3649818" cy="790546"/>
                        <a:chOff x="2209798" y="1777015"/>
                        <a:chExt cx="3649818" cy="790546"/>
                      </a:xfrm>
                      <a:grpFill/>
                    </p:grpSpPr>
                    <p:sp>
                      <p:nvSpPr>
                        <p:cNvPr id="19" name="Shape 215"/>
                        <p:cNvSpPr/>
                        <p:nvPr/>
                      </p:nvSpPr>
                      <p:spPr>
                        <a:xfrm>
                          <a:off x="2209798" y="1777015"/>
                          <a:ext cx="3649818" cy="790546"/>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FeedbackToMsgBox</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smtClean="0">
                              <a:solidFill>
                                <a:schemeClr val="accent2">
                                  <a:lumMod val="50000"/>
                                </a:schemeClr>
                              </a:solidFill>
                              <a:latin typeface="Consolas" charset="0"/>
                              <a:ea typeface="Consolas" charset="0"/>
                              <a:cs typeface="Consolas" charset="0"/>
                              <a:sym typeface="Arial"/>
                            </a:rPr>
                            <a:t>invocationList</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20" name="Shape 216"/>
                        <p:cNvCxnSpPr>
                          <a:stCxn id="19" idx="0"/>
                          <a:endCxn id="19" idx="2"/>
                        </p:cNvCxnSpPr>
                        <p:nvPr/>
                      </p:nvCxnSpPr>
                      <p:spPr>
                        <a:xfrm>
                          <a:off x="4034707" y="1777015"/>
                          <a:ext cx="0" cy="790546"/>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nvGrpSpPr>
                    <p:cNvPr id="10" name="Shape 217"/>
                    <p:cNvGrpSpPr/>
                    <p:nvPr/>
                  </p:nvGrpSpPr>
                  <p:grpSpPr>
                    <a:xfrm>
                      <a:off x="395026" y="3614754"/>
                      <a:ext cx="5523428" cy="899665"/>
                      <a:chOff x="318826" y="3843354"/>
                      <a:chExt cx="5523428" cy="899665"/>
                    </a:xfrm>
                    <a:grpFill/>
                  </p:grpSpPr>
                  <p:sp>
                    <p:nvSpPr>
                      <p:cNvPr id="11" name="Shape 218"/>
                      <p:cNvSpPr/>
                      <p:nvPr/>
                    </p:nvSpPr>
                    <p:spPr>
                      <a:xfrm>
                        <a:off x="318826" y="4111846"/>
                        <a:ext cx="1295400" cy="381000"/>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a:solidFill>
                              <a:schemeClr val="accent2">
                                <a:lumMod val="50000"/>
                              </a:schemeClr>
                            </a:solidFill>
                            <a:latin typeface="Consolas" charset="0"/>
                            <a:ea typeface="Consolas" charset="0"/>
                            <a:cs typeface="Consolas" charset="0"/>
                            <a:sym typeface="Arial"/>
                          </a:rPr>
                          <a:t>fb1</a:t>
                        </a:r>
                      </a:p>
                    </p:txBody>
                  </p:sp>
                  <p:cxnSp>
                    <p:nvCxnSpPr>
                      <p:cNvPr id="12" name="Shape 219"/>
                      <p:cNvCxnSpPr>
                        <a:stCxn id="11" idx="3"/>
                        <a:endCxn id="14" idx="1"/>
                      </p:cNvCxnSpPr>
                      <p:nvPr/>
                    </p:nvCxnSpPr>
                    <p:spPr>
                      <a:xfrm flipV="1">
                        <a:off x="1614226" y="4293187"/>
                        <a:ext cx="578213" cy="9160"/>
                      </a:xfrm>
                      <a:prstGeom prst="straightConnector1">
                        <a:avLst/>
                      </a:prstGeom>
                      <a:grpFill/>
                      <a:ln w="28575" cap="flat" cmpd="sng">
                        <a:solidFill>
                          <a:schemeClr val="accent2">
                            <a:lumMod val="50000"/>
                          </a:schemeClr>
                        </a:solidFill>
                        <a:prstDash val="sysDash"/>
                        <a:round/>
                        <a:headEnd type="none" w="med" len="med"/>
                        <a:tailEnd type="stealth" w="lg" len="lg"/>
                      </a:ln>
                      <a:effectLst/>
                    </p:spPr>
                  </p:cxnSp>
                  <p:grpSp>
                    <p:nvGrpSpPr>
                      <p:cNvPr id="13" name="Shape 220"/>
                      <p:cNvGrpSpPr/>
                      <p:nvPr/>
                    </p:nvGrpSpPr>
                    <p:grpSpPr>
                      <a:xfrm>
                        <a:off x="2192439" y="3843354"/>
                        <a:ext cx="3649815" cy="899665"/>
                        <a:chOff x="2192439" y="1862154"/>
                        <a:chExt cx="3649815" cy="899665"/>
                      </a:xfrm>
                      <a:grpFill/>
                    </p:grpSpPr>
                    <p:sp>
                      <p:nvSpPr>
                        <p:cNvPr id="14" name="Shape 221"/>
                        <p:cNvSpPr/>
                        <p:nvPr/>
                      </p:nvSpPr>
                      <p:spPr>
                        <a:xfrm>
                          <a:off x="2192439" y="1862154"/>
                          <a:ext cx="3649815" cy="899665"/>
                        </a:xfrm>
                        <a:prstGeom prst="roundRect">
                          <a:avLst>
                            <a:gd name="adj" fmla="val 16667"/>
                          </a:avLst>
                        </a:prstGeom>
                        <a:grpFill/>
                        <a:ln w="28575" cap="flat" cmpd="sng">
                          <a:solidFill>
                            <a:schemeClr val="accent2">
                              <a:lumMod val="50000"/>
                            </a:schemeClr>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_target            </a:t>
                          </a:r>
                          <a:r>
                            <a:rPr lang="en-US" sz="1400" b="1" dirty="0" smtClean="0">
                              <a:solidFill>
                                <a:schemeClr val="accent2">
                                  <a:lumMod val="50000"/>
                                </a:schemeClr>
                              </a:solidFill>
                              <a:latin typeface="Consolas" charset="0"/>
                              <a:ea typeface="Consolas" charset="0"/>
                              <a:cs typeface="Consolas" charset="0"/>
                              <a:sym typeface="Arial"/>
                            </a:rPr>
                            <a:t>null</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methodPtr</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a:t>
                          </a:r>
                          <a:r>
                            <a:rPr lang="en-US" sz="1400" b="1" dirty="0" err="1" smtClean="0">
                              <a:solidFill>
                                <a:schemeClr val="accent2">
                                  <a:lumMod val="50000"/>
                                </a:schemeClr>
                              </a:solidFill>
                              <a:latin typeface="Consolas" charset="0"/>
                              <a:ea typeface="Consolas" charset="0"/>
                              <a:cs typeface="Consolas" charset="0"/>
                              <a:sym typeface="Arial"/>
                            </a:rPr>
                            <a:t>FeedbackToConsole</a:t>
                          </a:r>
                          <a:endParaRPr lang="en-US" sz="1400" b="1" dirty="0">
                            <a:solidFill>
                              <a:schemeClr val="accent2">
                                <a:lumMod val="50000"/>
                              </a:schemeClr>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chemeClr val="accent2">
                                  <a:lumMod val="50000"/>
                                </a:schemeClr>
                              </a:solidFill>
                              <a:latin typeface="Consolas" charset="0"/>
                              <a:ea typeface="Consolas" charset="0"/>
                              <a:cs typeface="Consolas" charset="0"/>
                              <a:sym typeface="Arial"/>
                            </a:rPr>
                            <a:t>_</a:t>
                          </a:r>
                          <a:r>
                            <a:rPr lang="en-US" sz="1400" b="1" dirty="0" err="1">
                              <a:solidFill>
                                <a:schemeClr val="accent2">
                                  <a:lumMod val="50000"/>
                                </a:schemeClr>
                              </a:solidFill>
                              <a:latin typeface="Consolas" charset="0"/>
                              <a:ea typeface="Consolas" charset="0"/>
                              <a:cs typeface="Consolas" charset="0"/>
                              <a:sym typeface="Arial"/>
                            </a:rPr>
                            <a:t>invocationList</a:t>
                          </a:r>
                          <a:r>
                            <a:rPr lang="en-US" sz="1400" b="1" dirty="0">
                              <a:solidFill>
                                <a:schemeClr val="accent2">
                                  <a:lumMod val="50000"/>
                                </a:schemeClr>
                              </a:solidFill>
                              <a:latin typeface="Consolas" charset="0"/>
                              <a:ea typeface="Consolas" charset="0"/>
                              <a:cs typeface="Consolas" charset="0"/>
                              <a:sym typeface="Arial"/>
                            </a:rPr>
                            <a:t>   </a:t>
                          </a:r>
                          <a:r>
                            <a:rPr lang="en-US" sz="1400" b="1" dirty="0" smtClean="0">
                              <a:solidFill>
                                <a:schemeClr val="accent2">
                                  <a:lumMod val="50000"/>
                                </a:schemeClr>
                              </a:solidFill>
                              <a:latin typeface="Consolas" charset="0"/>
                              <a:ea typeface="Consolas" charset="0"/>
                              <a:cs typeface="Consolas" charset="0"/>
                              <a:sym typeface="Arial"/>
                            </a:rPr>
                            <a:t> null</a:t>
                          </a:r>
                          <a:endParaRPr lang="en-US" sz="1400" b="1" dirty="0">
                            <a:solidFill>
                              <a:schemeClr val="accent2">
                                <a:lumMod val="50000"/>
                              </a:schemeClr>
                            </a:solidFill>
                            <a:latin typeface="Consolas" charset="0"/>
                            <a:ea typeface="Consolas" charset="0"/>
                            <a:cs typeface="Consolas" charset="0"/>
                            <a:sym typeface="Arial"/>
                          </a:endParaRPr>
                        </a:p>
                      </p:txBody>
                    </p:sp>
                    <p:cxnSp>
                      <p:nvCxnSpPr>
                        <p:cNvPr id="15" name="Shape 222"/>
                        <p:cNvCxnSpPr>
                          <a:stCxn id="14" idx="0"/>
                          <a:endCxn id="14" idx="2"/>
                        </p:cNvCxnSpPr>
                        <p:nvPr/>
                      </p:nvCxnSpPr>
                      <p:spPr>
                        <a:xfrm>
                          <a:off x="4017346" y="1862154"/>
                          <a:ext cx="0" cy="899665"/>
                        </a:xfrm>
                        <a:prstGeom prst="straightConnector1">
                          <a:avLst/>
                        </a:prstGeom>
                        <a:grpFill/>
                        <a:ln w="28575" cap="flat" cmpd="sng">
                          <a:solidFill>
                            <a:schemeClr val="accent2">
                              <a:lumMod val="50000"/>
                            </a:schemeClr>
                          </a:solidFill>
                          <a:prstDash val="sysDash"/>
                          <a:round/>
                          <a:headEnd type="none" w="med" len="med"/>
                          <a:tailEnd type="none" w="med" len="med"/>
                        </a:ln>
                        <a:effectLst/>
                      </p:spPr>
                    </p:cxnSp>
                  </p:grpSp>
                </p:grpSp>
              </p:grpSp>
              <p:sp>
                <p:nvSpPr>
                  <p:cNvPr id="4" name="Rectangle 3"/>
                  <p:cNvSpPr/>
                  <p:nvPr/>
                </p:nvSpPr>
                <p:spPr>
                  <a:xfrm>
                    <a:off x="289844" y="780420"/>
                    <a:ext cx="5907386" cy="338554"/>
                  </a:xfrm>
                  <a:prstGeom prst="rect">
                    <a:avLst/>
                  </a:prstGeom>
                  <a:ln>
                    <a:noFill/>
                  </a:ln>
                </p:spPr>
                <p:txBody>
                  <a:bodyPr wrap="none">
                    <a:spAutoFit/>
                  </a:bodyPr>
                  <a:lstStyle/>
                  <a:p>
                    <a:pPr lvl="0">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 (Feedback)</a:t>
                    </a:r>
                    <a:r>
                      <a:rPr lang="en-US" sz="1600" dirty="0" err="1">
                        <a:solidFill>
                          <a:schemeClr val="accent2">
                            <a:lumMod val="50000"/>
                          </a:schemeClr>
                        </a:solidFill>
                        <a:latin typeface="Consolas"/>
                        <a:ea typeface="Consolas"/>
                        <a:cs typeface="Consolas"/>
                        <a:sym typeface="Consolas"/>
                      </a:rPr>
                      <a:t>Delegate.Combine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a:t>
                    </a:r>
                    <a:r>
                      <a:rPr lang="en-US" sz="1600" dirty="0" smtClean="0">
                        <a:solidFill>
                          <a:schemeClr val="accent2">
                            <a:lumMod val="50000"/>
                          </a:schemeClr>
                        </a:solidFill>
                        <a:latin typeface="Consolas"/>
                        <a:ea typeface="Consolas"/>
                        <a:cs typeface="Consolas"/>
                        <a:sym typeface="Consolas"/>
                      </a:rPr>
                      <a:t>fb3);</a:t>
                    </a:r>
                    <a:endParaRPr lang="en-US" sz="1600" dirty="0">
                      <a:solidFill>
                        <a:schemeClr val="accent2">
                          <a:lumMod val="50000"/>
                        </a:schemeClr>
                      </a:solidFill>
                      <a:latin typeface="Consolas"/>
                      <a:ea typeface="Consolas"/>
                      <a:cs typeface="Consolas"/>
                      <a:sym typeface="Consolas"/>
                    </a:endParaRPr>
                  </a:p>
                </p:txBody>
              </p:sp>
              <p:sp>
                <p:nvSpPr>
                  <p:cNvPr id="28" name="Shape 218"/>
                  <p:cNvSpPr/>
                  <p:nvPr/>
                </p:nvSpPr>
                <p:spPr>
                  <a:xfrm>
                    <a:off x="405877" y="1625547"/>
                    <a:ext cx="1368039" cy="439668"/>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400" b="1" dirty="0" err="1" smtClean="0">
                        <a:solidFill>
                          <a:srgbClr val="FF0000"/>
                        </a:solidFill>
                        <a:latin typeface="Consolas" charset="0"/>
                        <a:ea typeface="Consolas" charset="0"/>
                        <a:cs typeface="Consolas" charset="0"/>
                        <a:sym typeface="Arial"/>
                      </a:rPr>
                      <a:t>fbCain</a:t>
                    </a:r>
                    <a:endParaRPr lang="en-US" sz="1400" b="1" dirty="0">
                      <a:solidFill>
                        <a:srgbClr val="FF0000"/>
                      </a:solidFill>
                      <a:latin typeface="Consolas" charset="0"/>
                      <a:ea typeface="Consolas" charset="0"/>
                      <a:cs typeface="Consolas" charset="0"/>
                      <a:sym typeface="Arial"/>
                    </a:endParaRPr>
                  </a:p>
                </p:txBody>
              </p:sp>
            </p:grpSp>
            <p:sp>
              <p:nvSpPr>
                <p:cNvPr id="31" name="Shape 221"/>
                <p:cNvSpPr/>
                <p:nvPr/>
              </p:nvSpPr>
              <p:spPr>
                <a:xfrm>
                  <a:off x="2291549" y="1165789"/>
                  <a:ext cx="3811277" cy="979058"/>
                </a:xfrm>
                <a:prstGeom prst="roundRect">
                  <a:avLst>
                    <a:gd name="adj" fmla="val 16667"/>
                  </a:avLst>
                </a:prstGeom>
                <a:noFill/>
                <a:ln w="28575" cap="flat" cmpd="sng">
                  <a:solidFill>
                    <a:srgbClr val="FFDACB"/>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rgbClr val="FF9E8D"/>
                      </a:solidFill>
                      <a:latin typeface="Consolas" charset="0"/>
                      <a:ea typeface="Consolas" charset="0"/>
                      <a:cs typeface="Consolas" charset="0"/>
                      <a:sym typeface="Arial"/>
                    </a:rPr>
                    <a:t>_target               </a:t>
                  </a:r>
                  <a:r>
                    <a:rPr lang="en-US" sz="1400" b="1" dirty="0" smtClean="0">
                      <a:solidFill>
                        <a:srgbClr val="FF9E8D"/>
                      </a:solidFill>
                      <a:latin typeface="Consolas" charset="0"/>
                      <a:ea typeface="Consolas" charset="0"/>
                      <a:cs typeface="Consolas" charset="0"/>
                      <a:sym typeface="Arial"/>
                    </a:rPr>
                    <a:t>*************</a:t>
                  </a:r>
                  <a:endParaRPr lang="en-US" sz="1400" b="1" dirty="0">
                    <a:solidFill>
                      <a:srgbClr val="FF9E8D"/>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rgbClr val="FF9E8D"/>
                      </a:solidFill>
                      <a:latin typeface="Consolas" charset="0"/>
                      <a:ea typeface="Consolas" charset="0"/>
                      <a:cs typeface="Consolas" charset="0"/>
                      <a:sym typeface="Arial"/>
                    </a:rPr>
                    <a:t>_</a:t>
                  </a:r>
                  <a:r>
                    <a:rPr lang="en-US" sz="1400" b="1" dirty="0" err="1">
                      <a:solidFill>
                        <a:srgbClr val="FF9E8D"/>
                      </a:solidFill>
                      <a:latin typeface="Consolas" charset="0"/>
                      <a:ea typeface="Consolas" charset="0"/>
                      <a:cs typeface="Consolas" charset="0"/>
                      <a:sym typeface="Arial"/>
                    </a:rPr>
                    <a:t>methodPtr</a:t>
                  </a:r>
                  <a:r>
                    <a:rPr lang="en-US" sz="1400" b="1" dirty="0">
                      <a:solidFill>
                        <a:srgbClr val="FF9E8D"/>
                      </a:solidFill>
                      <a:latin typeface="Consolas" charset="0"/>
                      <a:ea typeface="Consolas" charset="0"/>
                      <a:cs typeface="Consolas" charset="0"/>
                      <a:sym typeface="Arial"/>
                    </a:rPr>
                    <a:t>            </a:t>
                  </a:r>
                  <a:r>
                    <a:rPr lang="en-US" sz="1400" b="1" dirty="0" smtClean="0">
                      <a:solidFill>
                        <a:srgbClr val="FF9E8D"/>
                      </a:solidFill>
                      <a:latin typeface="Consolas" charset="0"/>
                      <a:ea typeface="Consolas" charset="0"/>
                      <a:cs typeface="Consolas" charset="0"/>
                      <a:sym typeface="Arial"/>
                    </a:rPr>
                    <a:t>*************</a:t>
                  </a:r>
                  <a:endParaRPr lang="en-US" sz="1400" b="1" dirty="0">
                    <a:solidFill>
                      <a:srgbClr val="FF9E8D"/>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rgbClr val="FF9E8D"/>
                      </a:solidFill>
                      <a:latin typeface="Consolas" charset="0"/>
                      <a:ea typeface="Consolas" charset="0"/>
                      <a:cs typeface="Consolas" charset="0"/>
                      <a:sym typeface="Arial"/>
                    </a:rPr>
                    <a:t>_</a:t>
                  </a:r>
                  <a:r>
                    <a:rPr lang="en-US" sz="1400" b="1" dirty="0" err="1" smtClean="0">
                      <a:solidFill>
                        <a:srgbClr val="FF9E8D"/>
                      </a:solidFill>
                      <a:latin typeface="Consolas" charset="0"/>
                      <a:ea typeface="Consolas" charset="0"/>
                      <a:cs typeface="Consolas" charset="0"/>
                      <a:sym typeface="Arial"/>
                    </a:rPr>
                    <a:t>invocationList</a:t>
                  </a:r>
                  <a:endParaRPr lang="en-US" sz="1400" b="1" dirty="0">
                    <a:solidFill>
                      <a:srgbClr val="FF9E8D"/>
                    </a:solidFill>
                    <a:latin typeface="Consolas" charset="0"/>
                    <a:ea typeface="Consolas" charset="0"/>
                    <a:cs typeface="Consolas" charset="0"/>
                    <a:sym typeface="Arial"/>
                  </a:endParaRPr>
                </a:p>
              </p:txBody>
            </p:sp>
            <p:cxnSp>
              <p:nvCxnSpPr>
                <p:cNvPr id="32" name="Shape 222"/>
                <p:cNvCxnSpPr>
                  <a:stCxn id="31" idx="0"/>
                  <a:endCxn id="31" idx="2"/>
                </p:cNvCxnSpPr>
                <p:nvPr/>
              </p:nvCxnSpPr>
              <p:spPr>
                <a:xfrm>
                  <a:off x="4197188" y="1165789"/>
                  <a:ext cx="0" cy="979058"/>
                </a:xfrm>
                <a:prstGeom prst="straightConnector1">
                  <a:avLst/>
                </a:prstGeom>
                <a:noFill/>
                <a:ln w="28575" cap="flat" cmpd="sng">
                  <a:solidFill>
                    <a:srgbClr val="FFDACB"/>
                  </a:solidFill>
                  <a:prstDash val="sysDash"/>
                  <a:round/>
                  <a:headEnd type="none" w="med" len="med"/>
                  <a:tailEnd type="none" w="med" len="med"/>
                </a:ln>
                <a:effectLst/>
              </p:spPr>
            </p:cxnSp>
            <p:sp>
              <p:nvSpPr>
                <p:cNvPr id="34" name="Shape 221"/>
                <p:cNvSpPr/>
                <p:nvPr/>
              </p:nvSpPr>
              <p:spPr>
                <a:xfrm>
                  <a:off x="7543801" y="1231848"/>
                  <a:ext cx="833557" cy="1044286"/>
                </a:xfrm>
                <a:prstGeom prst="roundRect">
                  <a:avLst>
                    <a:gd name="adj" fmla="val 16667"/>
                  </a:avLst>
                </a:prstGeom>
                <a:noFill/>
                <a:ln w="28575" cap="flat" cmpd="sng">
                  <a:solidFill>
                    <a:srgbClr val="FFDACB"/>
                  </a:solidFill>
                  <a:prstDash val="sysDash"/>
                  <a:round/>
                  <a:headEnd type="none" w="med" len="med"/>
                  <a:tailEnd type="none" w="med" len="med"/>
                </a:ln>
                <a:effectLst/>
              </p:spPr>
              <p:txBody>
                <a:bodyPr lIns="91425" tIns="45700" rIns="91425" bIns="45700" anchor="ctr" anchorCtr="0">
                  <a:noAutofit/>
                </a:bodyPr>
                <a:lstStyle/>
                <a:p>
                  <a:pPr marL="0" marR="0" lvl="0" indent="0" algn="ctr" rtl="0">
                    <a:lnSpc>
                      <a:spcPct val="200000"/>
                    </a:lnSpc>
                    <a:spcBef>
                      <a:spcPts val="0"/>
                    </a:spcBef>
                    <a:spcAft>
                      <a:spcPts val="0"/>
                    </a:spcAft>
                    <a:buSzPct val="25000"/>
                    <a:buNone/>
                  </a:pPr>
                  <a:r>
                    <a:rPr lang="en-US" sz="1400" b="1" dirty="0" smtClean="0">
                      <a:solidFill>
                        <a:srgbClr val="FF9E8D"/>
                      </a:solidFill>
                      <a:latin typeface="Consolas" charset="0"/>
                      <a:ea typeface="Consolas" charset="0"/>
                      <a:cs typeface="Consolas" charset="0"/>
                      <a:sym typeface="Arial"/>
                    </a:rPr>
                    <a:t>[0]</a:t>
                  </a:r>
                </a:p>
                <a:p>
                  <a:pPr marL="0" marR="0" lvl="0" indent="0" algn="ctr" rtl="0">
                    <a:lnSpc>
                      <a:spcPct val="200000"/>
                    </a:lnSpc>
                    <a:spcBef>
                      <a:spcPts val="0"/>
                    </a:spcBef>
                    <a:spcAft>
                      <a:spcPts val="0"/>
                    </a:spcAft>
                    <a:buSzPct val="25000"/>
                    <a:buNone/>
                  </a:pPr>
                  <a:r>
                    <a:rPr lang="en-US" sz="1400" b="1" dirty="0" smtClean="0">
                      <a:solidFill>
                        <a:srgbClr val="FF9E8D"/>
                      </a:solidFill>
                      <a:latin typeface="Consolas" charset="0"/>
                      <a:ea typeface="Consolas" charset="0"/>
                      <a:cs typeface="Consolas" charset="0"/>
                      <a:sym typeface="Arial"/>
                    </a:rPr>
                    <a:t>[1]</a:t>
                  </a:r>
                  <a:endParaRPr lang="en-US" sz="1400" b="1" dirty="0">
                    <a:solidFill>
                      <a:srgbClr val="FF9E8D"/>
                    </a:solidFill>
                    <a:latin typeface="Consolas" charset="0"/>
                    <a:ea typeface="Consolas" charset="0"/>
                    <a:cs typeface="Consolas" charset="0"/>
                    <a:sym typeface="Arial"/>
                  </a:endParaRPr>
                </a:p>
              </p:txBody>
            </p:sp>
            <p:cxnSp>
              <p:nvCxnSpPr>
                <p:cNvPr id="38" name="Elbow Connector 37"/>
                <p:cNvCxnSpPr>
                  <a:endCxn id="34" idx="1"/>
                </p:cNvCxnSpPr>
                <p:nvPr/>
              </p:nvCxnSpPr>
              <p:spPr>
                <a:xfrm flipV="1">
                  <a:off x="5112844" y="1753991"/>
                  <a:ext cx="2430957" cy="482364"/>
                </a:xfrm>
                <a:prstGeom prst="bentConnector3">
                  <a:avLst>
                    <a:gd name="adj1" fmla="val 50000"/>
                  </a:avLst>
                </a:prstGeom>
                <a:ln w="28575">
                  <a:solidFill>
                    <a:srgbClr val="FFDACB"/>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229600" y="1523690"/>
                  <a:ext cx="563115" cy="0"/>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8792714" y="1523690"/>
                  <a:ext cx="1" cy="1722006"/>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142146" y="3252821"/>
                  <a:ext cx="6650568" cy="23779"/>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142146" y="3245696"/>
                  <a:ext cx="8933" cy="552420"/>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8229600" y="1981371"/>
                  <a:ext cx="563115" cy="0"/>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142146" y="4419600"/>
                  <a:ext cx="6650569" cy="0"/>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142146" y="4402857"/>
                  <a:ext cx="387" cy="491305"/>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hape 219"/>
                <p:cNvCxnSpPr/>
                <p:nvPr/>
              </p:nvCxnSpPr>
              <p:spPr>
                <a:xfrm flipV="1">
                  <a:off x="2208065" y="4876800"/>
                  <a:ext cx="230335" cy="19312"/>
                </a:xfrm>
                <a:prstGeom prst="straightConnector1">
                  <a:avLst/>
                </a:prstGeom>
                <a:noFill/>
                <a:ln w="28575" cap="flat" cmpd="sng">
                  <a:solidFill>
                    <a:srgbClr val="FFDACB"/>
                  </a:solidFill>
                  <a:prstDash val="sysDash"/>
                  <a:round/>
                  <a:headEnd type="none" w="med" len="med"/>
                  <a:tailEnd type="stealth" w="lg" len="lg"/>
                </a:ln>
                <a:effectLst/>
              </p:spPr>
            </p:cxnSp>
          </p:grpSp>
          <p:cxnSp>
            <p:nvCxnSpPr>
              <p:cNvPr id="112" name="Straight Connector 111"/>
              <p:cNvCxnSpPr/>
              <p:nvPr/>
            </p:nvCxnSpPr>
            <p:spPr>
              <a:xfrm>
                <a:off x="8842531" y="3169496"/>
                <a:ext cx="0" cy="1192327"/>
              </a:xfrm>
              <a:prstGeom prst="line">
                <a:avLst/>
              </a:prstGeom>
              <a:ln w="28575">
                <a:solidFill>
                  <a:srgbClr val="FFDACB"/>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4" name="Shape 221"/>
            <p:cNvSpPr/>
            <p:nvPr/>
          </p:nvSpPr>
          <p:spPr>
            <a:xfrm>
              <a:off x="2341367" y="2139391"/>
              <a:ext cx="3811276" cy="979058"/>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l" rtl="0">
                <a:spcBef>
                  <a:spcPts val="0"/>
                </a:spcBef>
                <a:spcAft>
                  <a:spcPts val="0"/>
                </a:spcAft>
                <a:buSzPct val="25000"/>
                <a:buNone/>
              </a:pPr>
              <a:r>
                <a:rPr lang="en-US" sz="1400" b="1" dirty="0">
                  <a:solidFill>
                    <a:srgbClr val="FF0000"/>
                  </a:solidFill>
                  <a:latin typeface="Consolas" charset="0"/>
                  <a:ea typeface="Consolas" charset="0"/>
                  <a:cs typeface="Consolas" charset="0"/>
                  <a:sym typeface="Arial"/>
                </a:rPr>
                <a:t>_target               </a:t>
              </a:r>
              <a:r>
                <a:rPr lang="en-US" sz="1400" b="1" dirty="0" smtClean="0">
                  <a:solidFill>
                    <a:srgbClr val="FF0000"/>
                  </a:solidFill>
                  <a:latin typeface="Consolas" charset="0"/>
                  <a:ea typeface="Consolas" charset="0"/>
                  <a:cs typeface="Consolas" charset="0"/>
                  <a:sym typeface="Arial"/>
                </a:rPr>
                <a:t>*************</a:t>
              </a:r>
              <a:endParaRPr lang="en-US" sz="1400" b="1" dirty="0">
                <a:solidFill>
                  <a:srgbClr val="FF0000"/>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rgbClr val="FF0000"/>
                  </a:solidFill>
                  <a:latin typeface="Consolas" charset="0"/>
                  <a:ea typeface="Consolas" charset="0"/>
                  <a:cs typeface="Consolas" charset="0"/>
                  <a:sym typeface="Arial"/>
                </a:rPr>
                <a:t>_</a:t>
              </a:r>
              <a:r>
                <a:rPr lang="en-US" sz="1400" b="1" dirty="0" err="1">
                  <a:solidFill>
                    <a:srgbClr val="FF0000"/>
                  </a:solidFill>
                  <a:latin typeface="Consolas" charset="0"/>
                  <a:ea typeface="Consolas" charset="0"/>
                  <a:cs typeface="Consolas" charset="0"/>
                  <a:sym typeface="Arial"/>
                </a:rPr>
                <a:t>methodPtr</a:t>
              </a:r>
              <a:r>
                <a:rPr lang="en-US" sz="1400" b="1" dirty="0">
                  <a:solidFill>
                    <a:srgbClr val="FF0000"/>
                  </a:solidFill>
                  <a:latin typeface="Consolas" charset="0"/>
                  <a:ea typeface="Consolas" charset="0"/>
                  <a:cs typeface="Consolas" charset="0"/>
                  <a:sym typeface="Arial"/>
                </a:rPr>
                <a:t>            </a:t>
              </a:r>
              <a:r>
                <a:rPr lang="en-US" sz="1400" b="1" dirty="0" smtClean="0">
                  <a:solidFill>
                    <a:srgbClr val="FF0000"/>
                  </a:solidFill>
                  <a:latin typeface="Consolas" charset="0"/>
                  <a:ea typeface="Consolas" charset="0"/>
                  <a:cs typeface="Consolas" charset="0"/>
                  <a:sym typeface="Arial"/>
                </a:rPr>
                <a:t>*************</a:t>
              </a:r>
              <a:endParaRPr lang="en-US" sz="1400" b="1" dirty="0">
                <a:solidFill>
                  <a:srgbClr val="FF0000"/>
                </a:solidFill>
                <a:latin typeface="Consolas" charset="0"/>
                <a:ea typeface="Consolas" charset="0"/>
                <a:cs typeface="Consolas" charset="0"/>
                <a:sym typeface="Arial"/>
              </a:endParaRPr>
            </a:p>
            <a:p>
              <a:pPr marL="0" marR="0" lvl="0" indent="0" algn="l" rtl="0">
                <a:spcBef>
                  <a:spcPts val="1000"/>
                </a:spcBef>
                <a:spcAft>
                  <a:spcPts val="0"/>
                </a:spcAft>
                <a:buSzPct val="25000"/>
                <a:buNone/>
              </a:pPr>
              <a:r>
                <a:rPr lang="en-US" sz="1400" b="1" dirty="0">
                  <a:solidFill>
                    <a:srgbClr val="FF0000"/>
                  </a:solidFill>
                  <a:latin typeface="Consolas" charset="0"/>
                  <a:ea typeface="Consolas" charset="0"/>
                  <a:cs typeface="Consolas" charset="0"/>
                  <a:sym typeface="Arial"/>
                </a:rPr>
                <a:t>_</a:t>
              </a:r>
              <a:r>
                <a:rPr lang="en-US" sz="1400" b="1" dirty="0" err="1" smtClean="0">
                  <a:solidFill>
                    <a:srgbClr val="FF0000"/>
                  </a:solidFill>
                  <a:latin typeface="Consolas" charset="0"/>
                  <a:ea typeface="Consolas" charset="0"/>
                  <a:cs typeface="Consolas" charset="0"/>
                  <a:sym typeface="Arial"/>
                </a:rPr>
                <a:t>invocationList</a:t>
              </a:r>
              <a:endParaRPr lang="en-US" sz="1400" b="1" dirty="0">
                <a:solidFill>
                  <a:srgbClr val="FF0000"/>
                </a:solidFill>
                <a:latin typeface="Consolas" charset="0"/>
                <a:ea typeface="Consolas" charset="0"/>
                <a:cs typeface="Consolas" charset="0"/>
                <a:sym typeface="Arial"/>
              </a:endParaRPr>
            </a:p>
          </p:txBody>
        </p:sp>
        <p:cxnSp>
          <p:nvCxnSpPr>
            <p:cNvPr id="45" name="Shape 222"/>
            <p:cNvCxnSpPr>
              <a:stCxn id="44" idx="0"/>
              <a:endCxn id="44" idx="2"/>
            </p:cNvCxnSpPr>
            <p:nvPr/>
          </p:nvCxnSpPr>
          <p:spPr>
            <a:xfrm>
              <a:off x="4247005" y="2139391"/>
              <a:ext cx="0" cy="979058"/>
            </a:xfrm>
            <a:prstGeom prst="straightConnector1">
              <a:avLst/>
            </a:prstGeom>
            <a:noFill/>
            <a:ln w="28575" cap="flat" cmpd="sng">
              <a:solidFill>
                <a:srgbClr val="FF0000"/>
              </a:solidFill>
              <a:prstDash val="sysDash"/>
              <a:round/>
              <a:headEnd type="none" w="med" len="med"/>
              <a:tailEnd type="none" w="med" len="med"/>
            </a:ln>
            <a:effectLst/>
          </p:spPr>
        </p:cxnSp>
        <p:sp>
          <p:nvSpPr>
            <p:cNvPr id="46" name="Shape 221"/>
            <p:cNvSpPr/>
            <p:nvPr/>
          </p:nvSpPr>
          <p:spPr>
            <a:xfrm>
              <a:off x="6826882" y="1694471"/>
              <a:ext cx="833557" cy="1427191"/>
            </a:xfrm>
            <a:prstGeom prst="roundRect">
              <a:avLst>
                <a:gd name="adj" fmla="val 16667"/>
              </a:avLst>
            </a:prstGeom>
            <a:noFill/>
            <a:ln w="28575" cap="flat" cmpd="sng">
              <a:solidFill>
                <a:srgbClr val="FF0000"/>
              </a:solidFill>
              <a:prstDash val="sysDash"/>
              <a:round/>
              <a:headEnd type="none" w="med" len="med"/>
              <a:tailEnd type="none" w="med" len="med"/>
            </a:ln>
            <a:effectLst/>
          </p:spPr>
          <p:txBody>
            <a:bodyPr lIns="91425" tIns="45700" rIns="91425" bIns="45700" anchor="ctr" anchorCtr="0">
              <a:noAutofit/>
            </a:bodyPr>
            <a:lstStyle/>
            <a:p>
              <a:pPr marL="0" marR="0" lvl="0" indent="0" algn="ctr" rtl="0">
                <a:lnSpc>
                  <a:spcPct val="200000"/>
                </a:lnSpc>
                <a:spcBef>
                  <a:spcPts val="0"/>
                </a:spcBef>
                <a:spcAft>
                  <a:spcPts val="0"/>
                </a:spcAft>
                <a:buSzPct val="25000"/>
                <a:buNone/>
              </a:pPr>
              <a:r>
                <a:rPr lang="en-US" sz="1400" b="1" dirty="0" smtClean="0">
                  <a:solidFill>
                    <a:srgbClr val="FF0000"/>
                  </a:solidFill>
                  <a:latin typeface="Consolas" charset="0"/>
                  <a:ea typeface="Consolas" charset="0"/>
                  <a:cs typeface="Consolas" charset="0"/>
                  <a:sym typeface="Arial"/>
                </a:rPr>
                <a:t>[0]</a:t>
              </a:r>
            </a:p>
            <a:p>
              <a:pPr marL="0" marR="0" lvl="0" indent="0" algn="ctr" rtl="0">
                <a:lnSpc>
                  <a:spcPct val="200000"/>
                </a:lnSpc>
                <a:spcBef>
                  <a:spcPts val="0"/>
                </a:spcBef>
                <a:spcAft>
                  <a:spcPts val="0"/>
                </a:spcAft>
                <a:buSzPct val="25000"/>
                <a:buNone/>
              </a:pPr>
              <a:r>
                <a:rPr lang="en-US" sz="1400" b="1" dirty="0" smtClean="0">
                  <a:solidFill>
                    <a:srgbClr val="FF0000"/>
                  </a:solidFill>
                  <a:latin typeface="Consolas" charset="0"/>
                  <a:ea typeface="Consolas" charset="0"/>
                  <a:cs typeface="Consolas" charset="0"/>
                  <a:sym typeface="Arial"/>
                </a:rPr>
                <a:t>[1]</a:t>
              </a:r>
            </a:p>
            <a:p>
              <a:pPr marL="0" marR="0" lvl="0" indent="0" algn="ctr" rtl="0">
                <a:lnSpc>
                  <a:spcPct val="200000"/>
                </a:lnSpc>
                <a:spcBef>
                  <a:spcPts val="0"/>
                </a:spcBef>
                <a:spcAft>
                  <a:spcPts val="0"/>
                </a:spcAft>
                <a:buSzPct val="25000"/>
                <a:buNone/>
              </a:pPr>
              <a:r>
                <a:rPr lang="en-US" sz="1400" b="1" dirty="0" smtClean="0">
                  <a:solidFill>
                    <a:srgbClr val="FF0000"/>
                  </a:solidFill>
                  <a:latin typeface="Consolas" charset="0"/>
                  <a:ea typeface="Consolas" charset="0"/>
                  <a:cs typeface="Consolas" charset="0"/>
                  <a:sym typeface="Arial"/>
                </a:rPr>
                <a:t>[2]</a:t>
              </a:r>
              <a:endParaRPr lang="en-US" sz="1400" b="1" dirty="0">
                <a:solidFill>
                  <a:srgbClr val="FF0000"/>
                </a:solidFill>
                <a:latin typeface="Consolas" charset="0"/>
                <a:ea typeface="Consolas" charset="0"/>
                <a:cs typeface="Consolas" charset="0"/>
                <a:sym typeface="Arial"/>
              </a:endParaRPr>
            </a:p>
          </p:txBody>
        </p:sp>
        <p:cxnSp>
          <p:nvCxnSpPr>
            <p:cNvPr id="47" name="Elbow Connector 46"/>
            <p:cNvCxnSpPr>
              <a:endCxn id="46" idx="1"/>
            </p:cNvCxnSpPr>
            <p:nvPr/>
          </p:nvCxnSpPr>
          <p:spPr>
            <a:xfrm flipV="1">
              <a:off x="5108981" y="2408067"/>
              <a:ext cx="1717901" cy="540741"/>
            </a:xfrm>
            <a:prstGeom prst="bentConnector3">
              <a:avLst>
                <a:gd name="adj1" fmla="val 73388"/>
              </a:avLst>
            </a:prstGeom>
            <a:ln w="28575">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91400" y="2068647"/>
              <a:ext cx="1413180" cy="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8804580" y="2068647"/>
              <a:ext cx="18976" cy="3303821"/>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188632" y="3188734"/>
              <a:ext cx="6650568" cy="23779"/>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2205917" y="3185544"/>
              <a:ext cx="7596" cy="533833"/>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378411" y="2466046"/>
              <a:ext cx="1438514" cy="3365"/>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191963" y="4343400"/>
              <a:ext cx="6650569" cy="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2166501" y="4331695"/>
              <a:ext cx="9514" cy="50031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hape 219"/>
            <p:cNvCxnSpPr/>
            <p:nvPr/>
          </p:nvCxnSpPr>
          <p:spPr>
            <a:xfrm flipV="1">
              <a:off x="2188632" y="4812693"/>
              <a:ext cx="230335" cy="19312"/>
            </a:xfrm>
            <a:prstGeom prst="straightConnector1">
              <a:avLst/>
            </a:prstGeom>
            <a:noFill/>
            <a:ln w="28575" cap="flat" cmpd="sng">
              <a:solidFill>
                <a:srgbClr val="FF0000"/>
              </a:solidFill>
              <a:prstDash val="sysDash"/>
              <a:round/>
              <a:headEnd type="none" w="med" len="med"/>
              <a:tailEnd type="stealth" w="lg" len="lg"/>
            </a:ln>
            <a:effectLst/>
          </p:spPr>
        </p:cxnSp>
        <p:cxnSp>
          <p:nvCxnSpPr>
            <p:cNvPr id="29" name="Elbow Connector 28"/>
            <p:cNvCxnSpPr>
              <a:stCxn id="28" idx="3"/>
              <a:endCxn id="44" idx="1"/>
            </p:cNvCxnSpPr>
            <p:nvPr/>
          </p:nvCxnSpPr>
          <p:spPr>
            <a:xfrm>
              <a:off x="1785540" y="1826961"/>
              <a:ext cx="555827" cy="801959"/>
            </a:xfrm>
            <a:prstGeom prst="bentConnector3">
              <a:avLst/>
            </a:prstGeom>
            <a:ln w="28575">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hape 219"/>
            <p:cNvCxnSpPr/>
            <p:nvPr/>
          </p:nvCxnSpPr>
          <p:spPr>
            <a:xfrm flipV="1">
              <a:off x="2159820" y="3759807"/>
              <a:ext cx="230335" cy="19312"/>
            </a:xfrm>
            <a:prstGeom prst="straightConnector1">
              <a:avLst/>
            </a:prstGeom>
            <a:noFill/>
            <a:ln w="28575" cap="flat" cmpd="sng">
              <a:solidFill>
                <a:srgbClr val="FF0000"/>
              </a:solidFill>
              <a:prstDash val="sysDash"/>
              <a:round/>
              <a:headEnd type="none" w="med" len="med"/>
              <a:tailEnd type="stealth" w="lg" len="lg"/>
            </a:ln>
            <a:effectLst/>
          </p:spPr>
        </p:cxnSp>
        <p:cxnSp>
          <p:nvCxnSpPr>
            <p:cNvPr id="69" name="Straight Connector 68"/>
            <p:cNvCxnSpPr/>
            <p:nvPr/>
          </p:nvCxnSpPr>
          <p:spPr>
            <a:xfrm>
              <a:off x="2188632" y="5351686"/>
              <a:ext cx="6650569" cy="0"/>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2213513" y="5351686"/>
              <a:ext cx="5801" cy="439514"/>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hape 219"/>
            <p:cNvCxnSpPr/>
            <p:nvPr/>
          </p:nvCxnSpPr>
          <p:spPr>
            <a:xfrm flipV="1">
              <a:off x="2188632" y="5823855"/>
              <a:ext cx="230335" cy="19312"/>
            </a:xfrm>
            <a:prstGeom prst="straightConnector1">
              <a:avLst/>
            </a:prstGeom>
            <a:noFill/>
            <a:ln w="28575" cap="flat" cmpd="sng">
              <a:solidFill>
                <a:srgbClr val="FF0000"/>
              </a:solidFill>
              <a:prstDash val="sysDash"/>
              <a:round/>
              <a:headEnd type="none" w="med" len="med"/>
              <a:tailEnd type="stealth" w="lg" len="lg"/>
            </a:ln>
            <a:effectLst/>
          </p:spPr>
        </p:cxnSp>
        <p:cxnSp>
          <p:nvCxnSpPr>
            <p:cNvPr id="86" name="Straight Connector 85"/>
            <p:cNvCxnSpPr/>
            <p:nvPr/>
          </p:nvCxnSpPr>
          <p:spPr>
            <a:xfrm>
              <a:off x="7391400" y="2900823"/>
              <a:ext cx="1438514" cy="3365"/>
            </a:xfrm>
            <a:prstGeom prst="line">
              <a:avLst/>
            </a:prstGeom>
            <a:ln w="28575">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1997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Multicast Delegates</a:t>
            </a:r>
          </a:p>
        </p:txBody>
      </p:sp>
      <p:grpSp>
        <p:nvGrpSpPr>
          <p:cNvPr id="87" name="Group 86"/>
          <p:cNvGrpSpPr/>
          <p:nvPr/>
        </p:nvGrpSpPr>
        <p:grpSpPr>
          <a:xfrm>
            <a:off x="840750" y="1066800"/>
            <a:ext cx="7462500" cy="4739769"/>
            <a:chOff x="762000" y="990600"/>
            <a:chExt cx="7462500" cy="4739769"/>
          </a:xfrm>
        </p:grpSpPr>
        <p:grpSp>
          <p:nvGrpSpPr>
            <p:cNvPr id="7" name="Group 6"/>
            <p:cNvGrpSpPr/>
            <p:nvPr/>
          </p:nvGrpSpPr>
          <p:grpSpPr>
            <a:xfrm>
              <a:off x="762000" y="990600"/>
              <a:ext cx="7462500" cy="4739769"/>
              <a:chOff x="304800" y="990600"/>
              <a:chExt cx="7462500" cy="4739769"/>
            </a:xfrm>
          </p:grpSpPr>
          <p:sp>
            <p:nvSpPr>
              <p:cNvPr id="5" name="Rectangle 4"/>
              <p:cNvSpPr/>
              <p:nvPr/>
            </p:nvSpPr>
            <p:spPr>
              <a:xfrm>
                <a:off x="304800" y="990600"/>
                <a:ext cx="4572000" cy="830997"/>
              </a:xfrm>
              <a:prstGeom prst="rect">
                <a:avLst/>
              </a:prstGeom>
            </p:spPr>
            <p:txBody>
              <a:bodyPr>
                <a:spAutoFit/>
              </a:bodyPr>
              <a:lstStyle/>
              <a:p>
                <a:pPr lvl="0">
                  <a:spcBef>
                    <a:spcPts val="0"/>
                  </a:spcBef>
                  <a:spcAft>
                    <a:spcPts val="0"/>
                  </a:spcAft>
                  <a:buSzPct val="25000"/>
                </a:pPr>
                <a:r>
                  <a:rPr lang="fr-FR" sz="1600" dirty="0" err="1" smtClean="0">
                    <a:solidFill>
                      <a:schemeClr val="accent2">
                        <a:lumMod val="50000"/>
                      </a:schemeClr>
                    </a:solidFill>
                    <a:latin typeface="Consolas"/>
                    <a:ea typeface="Consolas"/>
                    <a:cs typeface="Consolas"/>
                    <a:sym typeface="Consolas"/>
                  </a:rPr>
                  <a:t>int</a:t>
                </a:r>
                <a:r>
                  <a:rPr lang="fr-FR" sz="1600" dirty="0" smtClean="0">
                    <a:solidFill>
                      <a:schemeClr val="accent2">
                        <a:lumMod val="50000"/>
                      </a:schemeClr>
                    </a:solidFill>
                    <a:latin typeface="Consolas"/>
                    <a:ea typeface="Consolas"/>
                    <a:cs typeface="Consolas"/>
                    <a:sym typeface="Consolas"/>
                  </a:rPr>
                  <a:t> </a:t>
                </a:r>
                <a:r>
                  <a:rPr lang="fr-FR" sz="1600" dirty="0">
                    <a:solidFill>
                      <a:schemeClr val="accent2">
                        <a:lumMod val="50000"/>
                      </a:schemeClr>
                    </a:solidFill>
                    <a:latin typeface="Consolas"/>
                    <a:ea typeface="Consolas"/>
                    <a:cs typeface="Consolas"/>
                    <a:sym typeface="Consolas"/>
                  </a:rPr>
                  <a:t>value = . . .;</a:t>
                </a:r>
              </a:p>
              <a:p>
                <a:pPr lvl="0">
                  <a:spcBef>
                    <a:spcPts val="0"/>
                  </a:spcBef>
                  <a:spcAft>
                    <a:spcPts val="0"/>
                  </a:spcAft>
                  <a:buSzPct val="25000"/>
                </a:pPr>
                <a:r>
                  <a:rPr lang="fr-FR"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fr-FR" sz="1600" dirty="0">
                    <a:solidFill>
                      <a:schemeClr val="accent2">
                        <a:lumMod val="50000"/>
                      </a:schemeClr>
                    </a:solidFill>
                    <a:latin typeface="Consolas"/>
                    <a:ea typeface="Consolas"/>
                    <a:cs typeface="Consolas"/>
                    <a:sym typeface="Consolas"/>
                  </a:rPr>
                  <a:t>if (</a:t>
                </a:r>
                <a:r>
                  <a:rPr lang="fr-FR" sz="1600" b="1" dirty="0" err="1">
                    <a:solidFill>
                      <a:schemeClr val="accent2">
                        <a:lumMod val="50000"/>
                      </a:schemeClr>
                    </a:solidFill>
                    <a:latin typeface="Consolas"/>
                    <a:ea typeface="Consolas"/>
                    <a:cs typeface="Consolas"/>
                    <a:sym typeface="Consolas"/>
                  </a:rPr>
                  <a:t>fbChain</a:t>
                </a:r>
                <a:r>
                  <a:rPr lang="fr-FR" sz="1600" b="1" dirty="0">
                    <a:solidFill>
                      <a:schemeClr val="accent2">
                        <a:lumMod val="50000"/>
                      </a:schemeClr>
                    </a:solidFill>
                    <a:latin typeface="Consolas"/>
                    <a:ea typeface="Consolas"/>
                    <a:cs typeface="Consolas"/>
                    <a:sym typeface="Consolas"/>
                  </a:rPr>
                  <a:t> </a:t>
                </a:r>
                <a:r>
                  <a:rPr lang="fr-FR" sz="1600" dirty="0">
                    <a:solidFill>
                      <a:schemeClr val="accent2">
                        <a:lumMod val="50000"/>
                      </a:schemeClr>
                    </a:solidFill>
                    <a:latin typeface="Consolas"/>
                    <a:ea typeface="Consolas"/>
                    <a:cs typeface="Consolas"/>
                    <a:sym typeface="Consolas"/>
                  </a:rPr>
                  <a:t>!= </a:t>
                </a:r>
                <a:r>
                  <a:rPr lang="fr-FR" sz="1600" dirty="0" err="1">
                    <a:solidFill>
                      <a:schemeClr val="accent2">
                        <a:lumMod val="50000"/>
                      </a:schemeClr>
                    </a:solidFill>
                    <a:latin typeface="Consolas"/>
                    <a:ea typeface="Consolas"/>
                    <a:cs typeface="Consolas"/>
                    <a:sym typeface="Consolas"/>
                  </a:rPr>
                  <a:t>null</a:t>
                </a:r>
                <a:r>
                  <a:rPr lang="fr-FR" sz="1600" dirty="0">
                    <a:solidFill>
                      <a:schemeClr val="accent2">
                        <a:lumMod val="50000"/>
                      </a:schemeClr>
                    </a:solidFill>
                    <a:latin typeface="Consolas"/>
                    <a:ea typeface="Consolas"/>
                    <a:cs typeface="Consolas"/>
                    <a:sym typeface="Consolas"/>
                  </a:rPr>
                  <a:t>) </a:t>
                </a:r>
                <a:r>
                  <a:rPr lang="fr-FR" sz="1600" b="1" dirty="0" err="1">
                    <a:solidFill>
                      <a:schemeClr val="accent2">
                        <a:lumMod val="50000"/>
                      </a:schemeClr>
                    </a:solidFill>
                    <a:latin typeface="Consolas"/>
                    <a:ea typeface="Consolas"/>
                    <a:cs typeface="Consolas"/>
                    <a:sym typeface="Consolas"/>
                  </a:rPr>
                  <a:t>fbChain</a:t>
                </a:r>
                <a:r>
                  <a:rPr lang="fr-FR" sz="1600" b="1" dirty="0">
                    <a:solidFill>
                      <a:schemeClr val="accent2">
                        <a:lumMod val="50000"/>
                      </a:schemeClr>
                    </a:solidFill>
                    <a:latin typeface="Consolas"/>
                    <a:ea typeface="Consolas"/>
                    <a:cs typeface="Consolas"/>
                    <a:sym typeface="Consolas"/>
                  </a:rPr>
                  <a:t> </a:t>
                </a:r>
                <a:r>
                  <a:rPr lang="fr-FR" sz="1600" dirty="0">
                    <a:solidFill>
                      <a:schemeClr val="accent2">
                        <a:lumMod val="50000"/>
                      </a:schemeClr>
                    </a:solidFill>
                    <a:latin typeface="Consolas"/>
                    <a:ea typeface="Consolas"/>
                    <a:cs typeface="Consolas"/>
                    <a:sym typeface="Consolas"/>
                  </a:rPr>
                  <a:t>(value</a:t>
                </a:r>
                <a:r>
                  <a:rPr lang="fr-FR" sz="1600" dirty="0" smtClean="0">
                    <a:solidFill>
                      <a:schemeClr val="accent2">
                        <a:lumMod val="50000"/>
                      </a:schemeClr>
                    </a:solidFill>
                    <a:latin typeface="Consolas"/>
                    <a:ea typeface="Consolas"/>
                    <a:cs typeface="Consolas"/>
                    <a:sym typeface="Consolas"/>
                  </a:rPr>
                  <a:t>);</a:t>
                </a:r>
                <a:endParaRPr lang="fr-FR" sz="1600" dirty="0">
                  <a:solidFill>
                    <a:schemeClr val="accent2">
                      <a:lumMod val="50000"/>
                    </a:schemeClr>
                  </a:solidFill>
                  <a:latin typeface="Consolas"/>
                  <a:ea typeface="Consolas"/>
                  <a:cs typeface="Consolas"/>
                  <a:sym typeface="Consolas"/>
                </a:endParaRPr>
              </a:p>
            </p:txBody>
          </p:sp>
          <p:grpSp>
            <p:nvGrpSpPr>
              <p:cNvPr id="63" name="Group 62"/>
              <p:cNvGrpSpPr/>
              <p:nvPr/>
            </p:nvGrpSpPr>
            <p:grpSpPr>
              <a:xfrm>
                <a:off x="6449900" y="3352796"/>
                <a:ext cx="1317400" cy="1064857"/>
                <a:chOff x="6449900" y="3352796"/>
                <a:chExt cx="1317400" cy="1064857"/>
              </a:xfrm>
            </p:grpSpPr>
            <p:pic>
              <p:nvPicPr>
                <p:cNvPr id="64" name="Shape 414" descr="Application_Console"/>
                <p:cNvPicPr preferRelativeResize="0"/>
                <p:nvPr/>
              </p:nvPicPr>
              <p:blipFill rotWithShape="1">
                <a:blip r:embed="rId2">
                  <a:alphaModFix/>
                </a:blip>
                <a:srcRect/>
                <a:stretch/>
              </p:blipFill>
              <p:spPr>
                <a:xfrm>
                  <a:off x="6449900" y="3352796"/>
                  <a:ext cx="1317400" cy="1064857"/>
                </a:xfrm>
                <a:prstGeom prst="rect">
                  <a:avLst/>
                </a:prstGeom>
                <a:noFill/>
                <a:ln>
                  <a:noFill/>
                </a:ln>
              </p:spPr>
            </p:pic>
            <p:pic>
              <p:nvPicPr>
                <p:cNvPr id="67" name="Shape 415" descr="LOGO_Windows_Vista"/>
                <p:cNvPicPr preferRelativeResize="0"/>
                <p:nvPr/>
              </p:nvPicPr>
              <p:blipFill rotWithShape="1">
                <a:blip r:embed="rId3">
                  <a:alphaModFix/>
                </a:blip>
                <a:srcRect/>
                <a:stretch/>
              </p:blipFill>
              <p:spPr>
                <a:xfrm>
                  <a:off x="6916371" y="3787908"/>
                  <a:ext cx="479200" cy="349185"/>
                </a:xfrm>
                <a:prstGeom prst="rect">
                  <a:avLst/>
                </a:prstGeom>
                <a:noFill/>
                <a:ln>
                  <a:noFill/>
                </a:ln>
              </p:spPr>
            </p:pic>
          </p:grpSp>
          <p:pic>
            <p:nvPicPr>
              <p:cNvPr id="68" name="Shape 416" descr="C:\Users\antonyn.CONTENTM\Desktop\MSL PNG Library\Command_Prompt.png"/>
              <p:cNvPicPr preferRelativeResize="0">
                <a:picLocks/>
              </p:cNvPicPr>
              <p:nvPr/>
            </p:nvPicPr>
            <p:blipFill rotWithShape="1">
              <a:blip r:embed="rId4">
                <a:alphaModFix/>
              </a:blip>
              <a:srcRect/>
              <a:stretch/>
            </p:blipFill>
            <p:spPr>
              <a:xfrm>
                <a:off x="6449900" y="2209800"/>
                <a:ext cx="1317400" cy="1028697"/>
              </a:xfrm>
              <a:prstGeom prst="rect">
                <a:avLst/>
              </a:prstGeom>
              <a:noFill/>
              <a:ln>
                <a:noFill/>
              </a:ln>
            </p:spPr>
          </p:pic>
          <p:pic>
            <p:nvPicPr>
              <p:cNvPr id="73" name="Shape 417" descr="C:\Users\antonyn.CONTENTM\Desktop\MSL PNG Library\Metadata.png"/>
              <p:cNvPicPr preferRelativeResize="0"/>
              <p:nvPr/>
            </p:nvPicPr>
            <p:blipFill rotWithShape="1">
              <a:blip r:embed="rId5">
                <a:alphaModFix/>
              </a:blip>
              <a:srcRect/>
              <a:stretch/>
            </p:blipFill>
            <p:spPr>
              <a:xfrm>
                <a:off x="6649032" y="4807088"/>
                <a:ext cx="1013877" cy="915159"/>
              </a:xfrm>
              <a:prstGeom prst="rect">
                <a:avLst/>
              </a:prstGeom>
              <a:noFill/>
              <a:ln>
                <a:noFill/>
              </a:ln>
            </p:spPr>
          </p:pic>
          <p:sp>
            <p:nvSpPr>
              <p:cNvPr id="74" name="Shape 418"/>
              <p:cNvSpPr/>
              <p:nvPr/>
            </p:nvSpPr>
            <p:spPr>
              <a:xfrm>
                <a:off x="2061573" y="3648974"/>
                <a:ext cx="2666999" cy="533399"/>
              </a:xfrm>
              <a:prstGeom prst="roundRect">
                <a:avLst>
                  <a:gd name="adj" fmla="val 16667"/>
                </a:avLst>
              </a:prstGeom>
              <a:noFill/>
              <a:ln w="28575">
                <a:solidFill>
                  <a:schemeClr val="accent2">
                    <a:lumMod val="50000"/>
                  </a:schemeClr>
                </a:solidFill>
                <a:prstDash val="sysDot"/>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600" dirty="0" err="1">
                    <a:solidFill>
                      <a:schemeClr val="accent2">
                        <a:lumMod val="50000"/>
                      </a:schemeClr>
                    </a:solidFill>
                    <a:latin typeface="Consolas" charset="0"/>
                    <a:ea typeface="Consolas" charset="0"/>
                    <a:cs typeface="Consolas" charset="0"/>
                    <a:sym typeface="Arial"/>
                  </a:rPr>
                  <a:t>FeedbackToConsole</a:t>
                </a:r>
                <a:endParaRPr lang="en-US" sz="1600" dirty="0">
                  <a:solidFill>
                    <a:schemeClr val="accent2">
                      <a:lumMod val="50000"/>
                    </a:schemeClr>
                  </a:solidFill>
                  <a:latin typeface="Consolas" charset="0"/>
                  <a:ea typeface="Consolas" charset="0"/>
                  <a:cs typeface="Consolas" charset="0"/>
                  <a:sym typeface="Arial"/>
                </a:endParaRPr>
              </a:p>
            </p:txBody>
          </p:sp>
          <p:sp>
            <p:nvSpPr>
              <p:cNvPr id="75" name="Shape 419"/>
              <p:cNvSpPr/>
              <p:nvPr/>
            </p:nvSpPr>
            <p:spPr>
              <a:xfrm>
                <a:off x="2061573" y="4419595"/>
                <a:ext cx="2666999" cy="533399"/>
              </a:xfrm>
              <a:prstGeom prst="roundRect">
                <a:avLst>
                  <a:gd name="adj" fmla="val 16667"/>
                </a:avLst>
              </a:prstGeom>
              <a:noFill/>
              <a:ln w="28575">
                <a:solidFill>
                  <a:schemeClr val="accent2">
                    <a:lumMod val="50000"/>
                  </a:schemeClr>
                </a:solidFill>
                <a:prstDash val="sysDot"/>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600">
                    <a:solidFill>
                      <a:schemeClr val="accent2">
                        <a:lumMod val="50000"/>
                      </a:schemeClr>
                    </a:solidFill>
                    <a:latin typeface="Consolas" charset="0"/>
                    <a:ea typeface="Consolas" charset="0"/>
                    <a:cs typeface="Consolas" charset="0"/>
                    <a:sym typeface="Arial"/>
                  </a:rPr>
                  <a:t>FeedbackToMsgBox</a:t>
                </a:r>
                <a:endParaRPr lang="en-US" sz="1600" dirty="0">
                  <a:solidFill>
                    <a:schemeClr val="accent2">
                      <a:lumMod val="50000"/>
                    </a:schemeClr>
                  </a:solidFill>
                  <a:latin typeface="Consolas" charset="0"/>
                  <a:ea typeface="Consolas" charset="0"/>
                  <a:cs typeface="Consolas" charset="0"/>
                  <a:sym typeface="Arial"/>
                </a:endParaRPr>
              </a:p>
            </p:txBody>
          </p:sp>
          <p:sp>
            <p:nvSpPr>
              <p:cNvPr id="76" name="Shape 420"/>
              <p:cNvSpPr/>
              <p:nvPr/>
            </p:nvSpPr>
            <p:spPr>
              <a:xfrm>
                <a:off x="2061573" y="5196970"/>
                <a:ext cx="2666999" cy="533399"/>
              </a:xfrm>
              <a:prstGeom prst="roundRect">
                <a:avLst>
                  <a:gd name="adj" fmla="val 16667"/>
                </a:avLst>
              </a:prstGeom>
              <a:noFill/>
              <a:ln w="28575">
                <a:solidFill>
                  <a:schemeClr val="accent2">
                    <a:lumMod val="50000"/>
                  </a:schemeClr>
                </a:solidFill>
                <a:prstDash val="sysDot"/>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600">
                    <a:solidFill>
                      <a:schemeClr val="accent2">
                        <a:lumMod val="50000"/>
                      </a:schemeClr>
                    </a:solidFill>
                    <a:latin typeface="Consolas" charset="0"/>
                    <a:ea typeface="Consolas" charset="0"/>
                    <a:cs typeface="Consolas" charset="0"/>
                    <a:sym typeface="Arial"/>
                  </a:rPr>
                  <a:t>FeedbackToFile</a:t>
                </a:r>
              </a:p>
            </p:txBody>
          </p:sp>
        </p:grpSp>
        <p:cxnSp>
          <p:nvCxnSpPr>
            <p:cNvPr id="79" name="Shape 210"/>
            <p:cNvCxnSpPr/>
            <p:nvPr/>
          </p:nvCxnSpPr>
          <p:spPr>
            <a:xfrm>
              <a:off x="3502650" y="1821597"/>
              <a:ext cx="231150" cy="1683603"/>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80" name="Shape 210"/>
            <p:cNvCxnSpPr>
              <a:stCxn id="74" idx="3"/>
              <a:endCxn id="68" idx="1"/>
            </p:cNvCxnSpPr>
            <p:nvPr/>
          </p:nvCxnSpPr>
          <p:spPr>
            <a:xfrm flipV="1">
              <a:off x="5185772" y="2724149"/>
              <a:ext cx="1721328" cy="119152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82" name="Shape 210"/>
            <p:cNvCxnSpPr>
              <a:stCxn id="75" idx="3"/>
              <a:endCxn id="64" idx="1"/>
            </p:cNvCxnSpPr>
            <p:nvPr/>
          </p:nvCxnSpPr>
          <p:spPr>
            <a:xfrm flipV="1">
              <a:off x="5185772" y="3885225"/>
              <a:ext cx="1721328" cy="801070"/>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85" name="Shape 210"/>
            <p:cNvCxnSpPr>
              <a:stCxn id="76" idx="3"/>
              <a:endCxn id="73" idx="1"/>
            </p:cNvCxnSpPr>
            <p:nvPr/>
          </p:nvCxnSpPr>
          <p:spPr>
            <a:xfrm flipV="1">
              <a:off x="5185772" y="5264668"/>
              <a:ext cx="1920460" cy="199002"/>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Tree>
    <p:extLst>
      <p:ext uri="{BB962C8B-B14F-4D97-AF65-F5344CB8AC3E}">
        <p14:creationId xmlns:p14="http://schemas.microsoft.com/office/powerpoint/2010/main" val="1116333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Multicast Delegates</a:t>
            </a:r>
          </a:p>
        </p:txBody>
      </p:sp>
      <p:grpSp>
        <p:nvGrpSpPr>
          <p:cNvPr id="87" name="Group 86"/>
          <p:cNvGrpSpPr/>
          <p:nvPr/>
        </p:nvGrpSpPr>
        <p:grpSpPr>
          <a:xfrm>
            <a:off x="152400" y="940714"/>
            <a:ext cx="8839200" cy="4865855"/>
            <a:chOff x="73650" y="864514"/>
            <a:chExt cx="8839200" cy="4865855"/>
          </a:xfrm>
        </p:grpSpPr>
        <p:grpSp>
          <p:nvGrpSpPr>
            <p:cNvPr id="7" name="Group 6"/>
            <p:cNvGrpSpPr/>
            <p:nvPr/>
          </p:nvGrpSpPr>
          <p:grpSpPr>
            <a:xfrm>
              <a:off x="73650" y="864514"/>
              <a:ext cx="8839200" cy="4865855"/>
              <a:chOff x="-383550" y="864514"/>
              <a:chExt cx="8839200" cy="4865855"/>
            </a:xfrm>
          </p:grpSpPr>
          <p:sp>
            <p:nvSpPr>
              <p:cNvPr id="5" name="Rectangle 4"/>
              <p:cNvSpPr/>
              <p:nvPr/>
            </p:nvSpPr>
            <p:spPr>
              <a:xfrm>
                <a:off x="-383550" y="864514"/>
                <a:ext cx="8839200" cy="830997"/>
              </a:xfrm>
              <a:prstGeom prst="rect">
                <a:avLst/>
              </a:prstGeom>
            </p:spPr>
            <p:txBody>
              <a:bodyPr wrap="square">
                <a:spAutoFit/>
              </a:bodyPr>
              <a:lstStyle/>
              <a:p>
                <a:pPr lvl="0">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 (Feedback)</a:t>
                </a:r>
                <a:r>
                  <a:rPr lang="en-US" sz="1600" b="1" dirty="0" err="1">
                    <a:solidFill>
                      <a:schemeClr val="accent2">
                        <a:lumMod val="50000"/>
                      </a:schemeClr>
                    </a:solidFill>
                    <a:latin typeface="Consolas"/>
                    <a:ea typeface="Consolas"/>
                    <a:cs typeface="Consolas"/>
                    <a:sym typeface="Consolas"/>
                  </a:rPr>
                  <a:t>Delegate.Remove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new Feedback(</a:t>
                </a:r>
                <a:r>
                  <a:rPr lang="en-US" sz="1600" dirty="0" err="1">
                    <a:solidFill>
                      <a:schemeClr val="accent2">
                        <a:lumMod val="50000"/>
                      </a:schemeClr>
                    </a:solidFill>
                    <a:latin typeface="Consolas"/>
                    <a:ea typeface="Consolas"/>
                    <a:cs typeface="Consolas"/>
                    <a:sym typeface="Consolas"/>
                  </a:rPr>
                  <a:t>FeedbackToMsgBox</a:t>
                </a: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fr-FR" sz="1600" dirty="0" smtClean="0">
                    <a:solidFill>
                      <a:schemeClr val="accent2">
                        <a:lumMod val="50000"/>
                      </a:schemeClr>
                    </a:solidFill>
                    <a:latin typeface="Consolas"/>
                    <a:ea typeface="Consolas"/>
                    <a:cs typeface="Consolas"/>
                    <a:sym typeface="Consolas"/>
                  </a:rPr>
                  <a:t>. </a:t>
                </a:r>
                <a:r>
                  <a:rPr lang="fr-FR"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fr-FR" sz="1600" b="1" dirty="0" err="1" smtClean="0">
                    <a:solidFill>
                      <a:schemeClr val="accent2">
                        <a:lumMod val="50000"/>
                      </a:schemeClr>
                    </a:solidFill>
                    <a:latin typeface="Consolas"/>
                    <a:ea typeface="Consolas"/>
                    <a:cs typeface="Consolas"/>
                    <a:sym typeface="Consolas"/>
                  </a:rPr>
                  <a:t>fbChain</a:t>
                </a:r>
                <a:r>
                  <a:rPr lang="fr-FR" sz="1600" b="1" dirty="0" smtClean="0">
                    <a:solidFill>
                      <a:schemeClr val="accent2">
                        <a:lumMod val="50000"/>
                      </a:schemeClr>
                    </a:solidFill>
                    <a:latin typeface="Consolas"/>
                    <a:ea typeface="Consolas"/>
                    <a:cs typeface="Consolas"/>
                    <a:sym typeface="Consolas"/>
                  </a:rPr>
                  <a:t> </a:t>
                </a:r>
                <a:r>
                  <a:rPr lang="fr-FR" sz="1600" dirty="0">
                    <a:solidFill>
                      <a:schemeClr val="accent2">
                        <a:lumMod val="50000"/>
                      </a:schemeClr>
                    </a:solidFill>
                    <a:latin typeface="Consolas"/>
                    <a:ea typeface="Consolas"/>
                    <a:cs typeface="Consolas"/>
                    <a:sym typeface="Consolas"/>
                  </a:rPr>
                  <a:t>(value</a:t>
                </a:r>
                <a:r>
                  <a:rPr lang="fr-FR" sz="1600" dirty="0" smtClean="0">
                    <a:solidFill>
                      <a:schemeClr val="accent2">
                        <a:lumMod val="50000"/>
                      </a:schemeClr>
                    </a:solidFill>
                    <a:latin typeface="Consolas"/>
                    <a:ea typeface="Consolas"/>
                    <a:cs typeface="Consolas"/>
                    <a:sym typeface="Consolas"/>
                  </a:rPr>
                  <a:t>);</a:t>
                </a:r>
                <a:endParaRPr lang="fr-FR" sz="1600" dirty="0">
                  <a:solidFill>
                    <a:schemeClr val="accent2">
                      <a:lumMod val="50000"/>
                    </a:schemeClr>
                  </a:solidFill>
                  <a:latin typeface="Consolas"/>
                  <a:ea typeface="Consolas"/>
                  <a:cs typeface="Consolas"/>
                  <a:sym typeface="Consolas"/>
                </a:endParaRPr>
              </a:p>
            </p:txBody>
          </p:sp>
          <p:grpSp>
            <p:nvGrpSpPr>
              <p:cNvPr id="63" name="Group 62"/>
              <p:cNvGrpSpPr/>
              <p:nvPr/>
            </p:nvGrpSpPr>
            <p:grpSpPr>
              <a:xfrm>
                <a:off x="6449900" y="3352796"/>
                <a:ext cx="1317400" cy="1064857"/>
                <a:chOff x="6449900" y="3352796"/>
                <a:chExt cx="1317400" cy="1064857"/>
              </a:xfrm>
            </p:grpSpPr>
            <p:pic>
              <p:nvPicPr>
                <p:cNvPr id="64" name="Shape 414" descr="Application_Console"/>
                <p:cNvPicPr preferRelativeResize="0"/>
                <p:nvPr/>
              </p:nvPicPr>
              <p:blipFill rotWithShape="1">
                <a:blip r:embed="rId2">
                  <a:alphaModFix amt="20000"/>
                </a:blip>
                <a:srcRect/>
                <a:stretch/>
              </p:blipFill>
              <p:spPr>
                <a:xfrm>
                  <a:off x="6449900" y="3352796"/>
                  <a:ext cx="1317400" cy="1064857"/>
                </a:xfrm>
                <a:prstGeom prst="rect">
                  <a:avLst/>
                </a:prstGeom>
                <a:noFill/>
                <a:ln>
                  <a:noFill/>
                </a:ln>
              </p:spPr>
            </p:pic>
            <p:pic>
              <p:nvPicPr>
                <p:cNvPr id="67" name="Shape 415" descr="LOGO_Windows_Vista"/>
                <p:cNvPicPr preferRelativeResize="0"/>
                <p:nvPr/>
              </p:nvPicPr>
              <p:blipFill rotWithShape="1">
                <a:blip r:embed="rId3">
                  <a:alphaModFix amt="20000"/>
                </a:blip>
                <a:srcRect/>
                <a:stretch/>
              </p:blipFill>
              <p:spPr>
                <a:xfrm>
                  <a:off x="6916371" y="3787908"/>
                  <a:ext cx="479200" cy="349185"/>
                </a:xfrm>
                <a:prstGeom prst="rect">
                  <a:avLst/>
                </a:prstGeom>
                <a:noFill/>
                <a:ln>
                  <a:noFill/>
                </a:ln>
              </p:spPr>
            </p:pic>
          </p:grpSp>
          <p:pic>
            <p:nvPicPr>
              <p:cNvPr id="68" name="Shape 416" descr="C:\Users\antonyn.CONTENTM\Desktop\MSL PNG Library\Command_Prompt.png"/>
              <p:cNvPicPr preferRelativeResize="0">
                <a:picLocks/>
              </p:cNvPicPr>
              <p:nvPr/>
            </p:nvPicPr>
            <p:blipFill rotWithShape="1">
              <a:blip r:embed="rId4">
                <a:alphaModFix/>
              </a:blip>
              <a:srcRect/>
              <a:stretch/>
            </p:blipFill>
            <p:spPr>
              <a:xfrm>
                <a:off x="6449900" y="2209800"/>
                <a:ext cx="1317400" cy="1028697"/>
              </a:xfrm>
              <a:prstGeom prst="rect">
                <a:avLst/>
              </a:prstGeom>
              <a:noFill/>
              <a:ln>
                <a:noFill/>
              </a:ln>
            </p:spPr>
          </p:pic>
          <p:pic>
            <p:nvPicPr>
              <p:cNvPr id="73" name="Shape 417" descr="C:\Users\antonyn.CONTENTM\Desktop\MSL PNG Library\Metadata.png"/>
              <p:cNvPicPr preferRelativeResize="0"/>
              <p:nvPr/>
            </p:nvPicPr>
            <p:blipFill rotWithShape="1">
              <a:blip r:embed="rId5">
                <a:alphaModFix/>
              </a:blip>
              <a:srcRect/>
              <a:stretch/>
            </p:blipFill>
            <p:spPr>
              <a:xfrm>
                <a:off x="6649032" y="4807088"/>
                <a:ext cx="1013877" cy="915159"/>
              </a:xfrm>
              <a:prstGeom prst="rect">
                <a:avLst/>
              </a:prstGeom>
              <a:noFill/>
              <a:ln>
                <a:noFill/>
              </a:ln>
            </p:spPr>
          </p:pic>
          <p:sp>
            <p:nvSpPr>
              <p:cNvPr id="74" name="Shape 418"/>
              <p:cNvSpPr/>
              <p:nvPr/>
            </p:nvSpPr>
            <p:spPr>
              <a:xfrm>
                <a:off x="2061573" y="3648974"/>
                <a:ext cx="2666999" cy="533399"/>
              </a:xfrm>
              <a:prstGeom prst="roundRect">
                <a:avLst>
                  <a:gd name="adj" fmla="val 16667"/>
                </a:avLst>
              </a:prstGeom>
              <a:noFill/>
              <a:ln w="28575">
                <a:solidFill>
                  <a:schemeClr val="accent2">
                    <a:lumMod val="50000"/>
                  </a:schemeClr>
                </a:solidFill>
                <a:prstDash val="sysDot"/>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600" dirty="0" err="1">
                    <a:solidFill>
                      <a:schemeClr val="accent2">
                        <a:lumMod val="50000"/>
                      </a:schemeClr>
                    </a:solidFill>
                    <a:latin typeface="Consolas" charset="0"/>
                    <a:ea typeface="Consolas" charset="0"/>
                    <a:cs typeface="Consolas" charset="0"/>
                    <a:sym typeface="Arial"/>
                  </a:rPr>
                  <a:t>FeedbackToConsole</a:t>
                </a:r>
                <a:endParaRPr lang="en-US" sz="1600" dirty="0">
                  <a:solidFill>
                    <a:schemeClr val="accent2">
                      <a:lumMod val="50000"/>
                    </a:schemeClr>
                  </a:solidFill>
                  <a:latin typeface="Consolas" charset="0"/>
                  <a:ea typeface="Consolas" charset="0"/>
                  <a:cs typeface="Consolas" charset="0"/>
                  <a:sym typeface="Arial"/>
                </a:endParaRPr>
              </a:p>
            </p:txBody>
          </p:sp>
          <p:sp>
            <p:nvSpPr>
              <p:cNvPr id="75" name="Shape 419"/>
              <p:cNvSpPr/>
              <p:nvPr/>
            </p:nvSpPr>
            <p:spPr>
              <a:xfrm>
                <a:off x="2061573" y="4419595"/>
                <a:ext cx="2666999" cy="533399"/>
              </a:xfrm>
              <a:prstGeom prst="roundRect">
                <a:avLst>
                  <a:gd name="adj" fmla="val 16667"/>
                </a:avLst>
              </a:prstGeom>
              <a:noFill/>
              <a:ln w="28575">
                <a:solidFill>
                  <a:srgbClr val="FFDACB"/>
                </a:solidFill>
                <a:prstDash val="sysDot"/>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600" dirty="0" err="1">
                    <a:solidFill>
                      <a:srgbClr val="FFDACB"/>
                    </a:solidFill>
                    <a:latin typeface="Consolas" charset="0"/>
                    <a:ea typeface="Consolas" charset="0"/>
                    <a:cs typeface="Consolas" charset="0"/>
                    <a:sym typeface="Arial"/>
                  </a:rPr>
                  <a:t>FeedbackToMsgBox</a:t>
                </a:r>
                <a:endParaRPr lang="en-US" sz="1600" dirty="0">
                  <a:solidFill>
                    <a:srgbClr val="FFDACB"/>
                  </a:solidFill>
                  <a:latin typeface="Consolas" charset="0"/>
                  <a:ea typeface="Consolas" charset="0"/>
                  <a:cs typeface="Consolas" charset="0"/>
                  <a:sym typeface="Arial"/>
                </a:endParaRPr>
              </a:p>
            </p:txBody>
          </p:sp>
          <p:sp>
            <p:nvSpPr>
              <p:cNvPr id="76" name="Shape 420"/>
              <p:cNvSpPr/>
              <p:nvPr/>
            </p:nvSpPr>
            <p:spPr>
              <a:xfrm>
                <a:off x="2061573" y="5196970"/>
                <a:ext cx="2666999" cy="533399"/>
              </a:xfrm>
              <a:prstGeom prst="roundRect">
                <a:avLst>
                  <a:gd name="adj" fmla="val 16667"/>
                </a:avLst>
              </a:prstGeom>
              <a:noFill/>
              <a:ln w="28575">
                <a:solidFill>
                  <a:schemeClr val="accent2">
                    <a:lumMod val="50000"/>
                  </a:schemeClr>
                </a:solidFill>
                <a:prstDash val="sysDot"/>
              </a:ln>
              <a:effectLst/>
            </p:spPr>
            <p:txBody>
              <a:bodyPr lIns="91425" tIns="45700" rIns="91425" bIns="45700" anchor="ctr" anchorCtr="0">
                <a:noAutofit/>
              </a:bodyPr>
              <a:lstStyle/>
              <a:p>
                <a:pPr marL="0" marR="0" lvl="0" indent="0" algn="ctr" rtl="0">
                  <a:spcBef>
                    <a:spcPts val="0"/>
                  </a:spcBef>
                  <a:spcAft>
                    <a:spcPts val="0"/>
                  </a:spcAft>
                  <a:buSzPct val="25000"/>
                  <a:buNone/>
                </a:pPr>
                <a:r>
                  <a:rPr lang="en-US" sz="1600">
                    <a:solidFill>
                      <a:schemeClr val="accent2">
                        <a:lumMod val="50000"/>
                      </a:schemeClr>
                    </a:solidFill>
                    <a:latin typeface="Consolas" charset="0"/>
                    <a:ea typeface="Consolas" charset="0"/>
                    <a:cs typeface="Consolas" charset="0"/>
                    <a:sym typeface="Arial"/>
                  </a:rPr>
                  <a:t>FeedbackToFile</a:t>
                </a:r>
              </a:p>
            </p:txBody>
          </p:sp>
        </p:grpSp>
        <p:cxnSp>
          <p:nvCxnSpPr>
            <p:cNvPr id="79" name="Shape 210"/>
            <p:cNvCxnSpPr/>
            <p:nvPr/>
          </p:nvCxnSpPr>
          <p:spPr>
            <a:xfrm>
              <a:off x="759450" y="1695511"/>
              <a:ext cx="2974350" cy="1809689"/>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80" name="Shape 210"/>
            <p:cNvCxnSpPr>
              <a:stCxn id="74" idx="3"/>
              <a:endCxn id="68" idx="1"/>
            </p:cNvCxnSpPr>
            <p:nvPr/>
          </p:nvCxnSpPr>
          <p:spPr>
            <a:xfrm flipV="1">
              <a:off x="5185772" y="2724149"/>
              <a:ext cx="1721328" cy="119152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82" name="Shape 210"/>
            <p:cNvCxnSpPr>
              <a:stCxn id="75" idx="3"/>
              <a:endCxn id="64" idx="1"/>
            </p:cNvCxnSpPr>
            <p:nvPr/>
          </p:nvCxnSpPr>
          <p:spPr>
            <a:xfrm flipV="1">
              <a:off x="5185772" y="3885225"/>
              <a:ext cx="1721328" cy="801070"/>
            </a:xfrm>
            <a:prstGeom prst="straightConnector1">
              <a:avLst/>
            </a:prstGeom>
            <a:noFill/>
            <a:ln w="28575" cap="flat" cmpd="sng">
              <a:solidFill>
                <a:srgbClr val="FFDACB"/>
              </a:solidFill>
              <a:prstDash val="sysDot"/>
              <a:round/>
              <a:headEnd type="none" w="med" len="med"/>
              <a:tailEnd type="stealth" w="lg" len="lg"/>
            </a:ln>
            <a:effectLst/>
          </p:spPr>
        </p:cxnSp>
        <p:cxnSp>
          <p:nvCxnSpPr>
            <p:cNvPr id="85" name="Shape 210"/>
            <p:cNvCxnSpPr>
              <a:stCxn id="76" idx="3"/>
              <a:endCxn id="73" idx="1"/>
            </p:cNvCxnSpPr>
            <p:nvPr/>
          </p:nvCxnSpPr>
          <p:spPr>
            <a:xfrm flipV="1">
              <a:off x="5185772" y="5264668"/>
              <a:ext cx="1920460" cy="199002"/>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Tree>
    <p:extLst>
      <p:ext uri="{BB962C8B-B14F-4D97-AF65-F5344CB8AC3E}">
        <p14:creationId xmlns:p14="http://schemas.microsoft.com/office/powerpoint/2010/main" val="486818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Module Overview</a:t>
            </a:r>
            <a:endParaRPr lang="en-US" dirty="0"/>
          </a:p>
        </p:txBody>
      </p:sp>
      <p:sp>
        <p:nvSpPr>
          <p:cNvPr id="3" name="Rectangle 2"/>
          <p:cNvSpPr/>
          <p:nvPr/>
        </p:nvSpPr>
        <p:spPr>
          <a:xfrm>
            <a:off x="304800" y="990600"/>
            <a:ext cx="4572000" cy="1338828"/>
          </a:xfrm>
          <a:prstGeom prst="rect">
            <a:avLst/>
          </a:prstGeom>
        </p:spPr>
        <p:txBody>
          <a:bodyPr>
            <a:spAutoFit/>
          </a:bodyPr>
          <a:lstStyle/>
          <a:p>
            <a:pPr marL="285750" indent="-285750" eaLnBrk="1" hangingPunct="1">
              <a:lnSpc>
                <a:spcPct val="150000"/>
              </a:lnSpc>
              <a:buFont typeface="Arial" charset="0"/>
              <a:buChar char="•"/>
            </a:pPr>
            <a:r>
              <a:rPr lang="en-GB" altLang="en-US" dirty="0">
                <a:solidFill>
                  <a:schemeClr val="accent2">
                    <a:lumMod val="50000"/>
                  </a:schemeClr>
                </a:solidFill>
                <a:latin typeface="Calibri" charset="0"/>
                <a:ea typeface="Calibri" charset="0"/>
                <a:cs typeface="Calibri" charset="0"/>
              </a:rPr>
              <a:t>Declaring and Using Delegates</a:t>
            </a:r>
          </a:p>
          <a:p>
            <a:pPr marL="285750" indent="-285750" eaLnBrk="1" hangingPunct="1">
              <a:lnSpc>
                <a:spcPct val="150000"/>
              </a:lnSpc>
              <a:buFont typeface="Arial" charset="0"/>
              <a:buChar char="•"/>
            </a:pPr>
            <a:r>
              <a:rPr lang="en-GB" altLang="en-US" dirty="0">
                <a:solidFill>
                  <a:schemeClr val="accent2">
                    <a:lumMod val="50000"/>
                  </a:schemeClr>
                </a:solidFill>
                <a:latin typeface="Calibri" charset="0"/>
                <a:ea typeface="Calibri" charset="0"/>
                <a:cs typeface="Calibri" charset="0"/>
              </a:rPr>
              <a:t>Using Lambda Expressions</a:t>
            </a:r>
          </a:p>
          <a:p>
            <a:pPr marL="285750" indent="-285750" eaLnBrk="1" hangingPunct="1">
              <a:lnSpc>
                <a:spcPct val="150000"/>
              </a:lnSpc>
              <a:buFont typeface="Arial" charset="0"/>
              <a:buChar char="•"/>
            </a:pPr>
            <a:r>
              <a:rPr lang="en-GB" altLang="en-US" dirty="0">
                <a:solidFill>
                  <a:schemeClr val="accent2">
                    <a:lumMod val="50000"/>
                  </a:schemeClr>
                </a:solidFill>
                <a:latin typeface="Calibri" charset="0"/>
                <a:ea typeface="Calibri" charset="0"/>
                <a:cs typeface="Calibri" charset="0"/>
              </a:rPr>
              <a:t>Handling Events</a:t>
            </a:r>
          </a:p>
        </p:txBody>
      </p:sp>
    </p:spTree>
    <p:extLst>
      <p:ext uri="{BB962C8B-B14F-4D97-AF65-F5344CB8AC3E}">
        <p14:creationId xmlns:p14="http://schemas.microsoft.com/office/powerpoint/2010/main" val="291074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Multicast </a:t>
            </a:r>
            <a:r>
              <a:rPr lang="en-US" dirty="0" smtClean="0"/>
              <a:t>Delegates</a:t>
            </a:r>
            <a:endParaRPr lang="en-US" dirty="0"/>
          </a:p>
        </p:txBody>
      </p:sp>
      <p:grpSp>
        <p:nvGrpSpPr>
          <p:cNvPr id="19" name="Group 18"/>
          <p:cNvGrpSpPr/>
          <p:nvPr/>
        </p:nvGrpSpPr>
        <p:grpSpPr>
          <a:xfrm>
            <a:off x="481445" y="1371600"/>
            <a:ext cx="8510155" cy="3293209"/>
            <a:chOff x="190500" y="1143000"/>
            <a:chExt cx="8763000" cy="3293209"/>
          </a:xfrm>
        </p:grpSpPr>
        <p:sp>
          <p:nvSpPr>
            <p:cNvPr id="5" name="Rectangle 4"/>
            <p:cNvSpPr/>
            <p:nvPr/>
          </p:nvSpPr>
          <p:spPr>
            <a:xfrm>
              <a:off x="190500" y="1143000"/>
              <a:ext cx="8763000" cy="3293209"/>
            </a:xfrm>
            <a:prstGeom prst="rect">
              <a:avLst/>
            </a:prstGeom>
          </p:spPr>
          <p:txBody>
            <a:bodyPr wrap="square">
              <a:spAutoFit/>
            </a:bodyPr>
            <a:lstStyle/>
            <a:p>
              <a:pPr lvl="0">
                <a:spcBef>
                  <a:spcPts val="0"/>
                </a:spcBef>
                <a:spcAft>
                  <a:spcPts val="0"/>
                </a:spcAft>
                <a:buSzPct val="25000"/>
              </a:pPr>
              <a:r>
                <a:rPr lang="en-US" sz="1600" dirty="0" err="1" smtClean="0">
                  <a:solidFill>
                    <a:schemeClr val="accent2">
                      <a:lumMod val="50000"/>
                    </a:schemeClr>
                  </a:solidFill>
                  <a:latin typeface="Consolas"/>
                  <a:ea typeface="Consolas"/>
                  <a:cs typeface="Consolas"/>
                  <a:sym typeface="Consolas"/>
                </a:rPr>
                <a:t>DelegateIntro</a:t>
              </a:r>
              <a:r>
                <a:rPr lang="en-US" sz="1600" dirty="0" smtClean="0">
                  <a:solidFill>
                    <a:schemeClr val="accent2">
                      <a:lumMod val="50000"/>
                    </a:schemeClr>
                  </a:solidFill>
                  <a:latin typeface="Consolas"/>
                  <a:ea typeface="Consolas"/>
                  <a:cs typeface="Consolas"/>
                  <a:sym typeface="Consolas"/>
                </a:rPr>
                <a:t> </a:t>
              </a:r>
              <a:r>
                <a:rPr lang="en-US" sz="1600" dirty="0">
                  <a:solidFill>
                    <a:schemeClr val="accent2">
                      <a:lumMod val="50000"/>
                    </a:schemeClr>
                  </a:solidFill>
                  <a:latin typeface="Consolas"/>
                  <a:ea typeface="Consolas"/>
                  <a:cs typeface="Consolas"/>
                  <a:sym typeface="Consolas"/>
                </a:rPr>
                <a:t>di;</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fb1 = </a:t>
              </a:r>
              <a:r>
                <a:rPr lang="en-US" sz="1600" dirty="0" err="1" smtClean="0">
                  <a:solidFill>
                    <a:schemeClr val="accent2">
                      <a:lumMod val="50000"/>
                    </a:schemeClr>
                  </a:solidFill>
                  <a:latin typeface="Consolas"/>
                  <a:ea typeface="Consolas"/>
                  <a:cs typeface="Consolas"/>
                  <a:sym typeface="Consolas"/>
                </a:rPr>
                <a:t>FeedbackToConsole</a:t>
              </a:r>
              <a:r>
                <a:rPr lang="en-US" sz="1600" dirty="0" smtClean="0">
                  <a:solidFill>
                    <a:schemeClr val="accent2">
                      <a:lumMod val="50000"/>
                    </a:schemeClr>
                  </a:solidFill>
                  <a:latin typeface="Consolas"/>
                  <a:ea typeface="Consolas"/>
                  <a:cs typeface="Consolas"/>
                  <a:sym typeface="Consolas"/>
                </a:rPr>
                <a:t>;</a:t>
              </a:r>
              <a:endParaRPr lang="en-US" sz="16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fb2 = </a:t>
              </a:r>
              <a:r>
                <a:rPr lang="en-US" sz="1600" dirty="0" err="1" smtClean="0">
                  <a:solidFill>
                    <a:schemeClr val="accent2">
                      <a:lumMod val="50000"/>
                    </a:schemeClr>
                  </a:solidFill>
                  <a:latin typeface="Consolas"/>
                  <a:ea typeface="Consolas"/>
                  <a:cs typeface="Consolas"/>
                  <a:sym typeface="Consolas"/>
                </a:rPr>
                <a:t>FeedbackToMsgBox</a:t>
              </a: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fb3 = </a:t>
              </a:r>
              <a:r>
                <a:rPr lang="en-US" sz="1600" dirty="0" err="1" smtClean="0">
                  <a:solidFill>
                    <a:schemeClr val="accent2">
                      <a:lumMod val="50000"/>
                    </a:schemeClr>
                  </a:solidFill>
                  <a:latin typeface="Consolas"/>
                  <a:ea typeface="Consolas"/>
                  <a:cs typeface="Consolas"/>
                  <a:sym typeface="Consolas"/>
                </a:rPr>
                <a:t>di.FeedbackToFile</a:t>
              </a:r>
              <a:r>
                <a:rPr lang="en-US" sz="1600" dirty="0" smtClean="0">
                  <a:solidFill>
                    <a:schemeClr val="accent2">
                      <a:lumMod val="50000"/>
                    </a:schemeClr>
                  </a:solidFill>
                  <a:latin typeface="Consolas"/>
                  <a:ea typeface="Consolas"/>
                  <a:cs typeface="Consolas"/>
                  <a:sym typeface="Consolas"/>
                </a:rPr>
                <a:t>;</a:t>
              </a:r>
              <a:endParaRPr lang="en-US" sz="16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Feedback </a:t>
              </a:r>
              <a:r>
                <a:rPr lang="en-US" sz="1600" dirty="0" err="1">
                  <a:solidFill>
                    <a:schemeClr val="accent2">
                      <a:lumMod val="50000"/>
                    </a:schemeClr>
                  </a:solidFill>
                  <a:latin typeface="Consolas"/>
                  <a:ea typeface="Consolas"/>
                  <a:cs typeface="Consolas"/>
                  <a:sym typeface="Consolas"/>
                </a:rPr>
                <a:t>fbChain</a:t>
              </a:r>
              <a:r>
                <a:rPr lang="en-US" sz="1600" dirty="0">
                  <a:solidFill>
                    <a:schemeClr val="accent2">
                      <a:lumMod val="50000"/>
                    </a:schemeClr>
                  </a:solidFill>
                  <a:latin typeface="Consolas"/>
                  <a:ea typeface="Consolas"/>
                  <a:cs typeface="Consolas"/>
                  <a:sym typeface="Consolas"/>
                </a:rPr>
                <a:t> = null</a:t>
              </a:r>
              <a:r>
                <a:rPr lang="en-US" sz="1600" dirty="0" smtClean="0">
                  <a:solidFill>
                    <a:schemeClr val="accent2">
                      <a:lumMod val="50000"/>
                    </a:schemeClr>
                  </a:solidFill>
                  <a:latin typeface="Consolas"/>
                  <a:ea typeface="Consolas"/>
                  <a:cs typeface="Consolas"/>
                  <a:sym typeface="Consolas"/>
                </a:rPr>
                <a:t>;</a:t>
              </a:r>
            </a:p>
            <a:p>
              <a:pPr lvl="0">
                <a:spcBef>
                  <a:spcPts val="0"/>
                </a:spcBef>
                <a:spcAft>
                  <a:spcPts val="0"/>
                </a:spcAft>
                <a:buSzPct val="25000"/>
              </a:pPr>
              <a:endParaRPr lang="en-US" sz="16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en-US" sz="1600" b="1" dirty="0" err="1">
                  <a:solidFill>
                    <a:schemeClr val="accent2">
                      <a:lumMod val="50000"/>
                    </a:schemeClr>
                  </a:solidFill>
                  <a:latin typeface="Consolas"/>
                  <a:ea typeface="Consolas"/>
                  <a:cs typeface="Consolas"/>
                  <a:sym typeface="Consolas"/>
                </a:rPr>
                <a:t>fbChain</a:t>
              </a:r>
              <a:r>
                <a:rPr lang="en-US" sz="1600" b="1" dirty="0">
                  <a:solidFill>
                    <a:schemeClr val="accent2">
                      <a:lumMod val="50000"/>
                    </a:schemeClr>
                  </a:solidFill>
                  <a:latin typeface="Consolas"/>
                  <a:ea typeface="Consolas"/>
                  <a:cs typeface="Consolas"/>
                  <a:sym typeface="Consolas"/>
                </a:rPr>
                <a:t> += fb1;</a:t>
              </a:r>
            </a:p>
            <a:p>
              <a:pPr lvl="0">
                <a:spcBef>
                  <a:spcPts val="0"/>
                </a:spcBef>
                <a:spcAft>
                  <a:spcPts val="0"/>
                </a:spcAft>
                <a:buSzPct val="25000"/>
              </a:pPr>
              <a:r>
                <a:rPr lang="en-US" sz="1600" b="1" dirty="0" err="1">
                  <a:solidFill>
                    <a:schemeClr val="accent2">
                      <a:lumMod val="50000"/>
                    </a:schemeClr>
                  </a:solidFill>
                  <a:latin typeface="Consolas"/>
                  <a:ea typeface="Consolas"/>
                  <a:cs typeface="Consolas"/>
                  <a:sym typeface="Consolas"/>
                </a:rPr>
                <a:t>fbChain</a:t>
              </a:r>
              <a:r>
                <a:rPr lang="en-US" sz="1600" b="1" dirty="0">
                  <a:solidFill>
                    <a:schemeClr val="accent2">
                      <a:lumMod val="50000"/>
                    </a:schemeClr>
                  </a:solidFill>
                  <a:latin typeface="Consolas"/>
                  <a:ea typeface="Consolas"/>
                  <a:cs typeface="Consolas"/>
                  <a:sym typeface="Consolas"/>
                </a:rPr>
                <a:t> += fb2;</a:t>
              </a:r>
            </a:p>
            <a:p>
              <a:pPr lvl="0">
                <a:spcBef>
                  <a:spcPts val="0"/>
                </a:spcBef>
                <a:spcAft>
                  <a:spcPts val="0"/>
                </a:spcAft>
                <a:buSzPct val="25000"/>
              </a:pPr>
              <a:r>
                <a:rPr lang="en-US" sz="1600" b="1" dirty="0" err="1">
                  <a:solidFill>
                    <a:schemeClr val="accent2">
                      <a:lumMod val="50000"/>
                    </a:schemeClr>
                  </a:solidFill>
                  <a:latin typeface="Consolas"/>
                  <a:ea typeface="Consolas"/>
                  <a:cs typeface="Consolas"/>
                  <a:sym typeface="Consolas"/>
                </a:rPr>
                <a:t>fbChain</a:t>
              </a:r>
              <a:r>
                <a:rPr lang="en-US" sz="1600" b="1" dirty="0">
                  <a:solidFill>
                    <a:schemeClr val="accent2">
                      <a:lumMod val="50000"/>
                    </a:schemeClr>
                  </a:solidFill>
                  <a:latin typeface="Consolas"/>
                  <a:ea typeface="Consolas"/>
                  <a:cs typeface="Consolas"/>
                  <a:sym typeface="Consolas"/>
                </a:rPr>
                <a:t> += fb3;</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en-US" sz="1600" b="1" dirty="0" err="1">
                  <a:solidFill>
                    <a:schemeClr val="accent2">
                      <a:lumMod val="50000"/>
                    </a:schemeClr>
                  </a:solidFill>
                  <a:latin typeface="Consolas"/>
                  <a:ea typeface="Consolas"/>
                  <a:cs typeface="Consolas"/>
                  <a:sym typeface="Consolas"/>
                </a:rPr>
                <a:t>fbChain</a:t>
              </a:r>
              <a:r>
                <a:rPr lang="en-US" sz="1600" b="1" dirty="0">
                  <a:solidFill>
                    <a:schemeClr val="accent2">
                      <a:lumMod val="50000"/>
                    </a:schemeClr>
                  </a:solidFill>
                  <a:latin typeface="Consolas"/>
                  <a:ea typeface="Consolas"/>
                  <a:cs typeface="Consolas"/>
                  <a:sym typeface="Consolas"/>
                </a:rPr>
                <a:t> -= </a:t>
              </a:r>
              <a:r>
                <a:rPr lang="en-US" sz="1600" b="1" dirty="0" err="1" smtClean="0">
                  <a:solidFill>
                    <a:schemeClr val="accent2">
                      <a:lumMod val="50000"/>
                    </a:schemeClr>
                  </a:solidFill>
                  <a:latin typeface="Consolas"/>
                  <a:ea typeface="Consolas"/>
                  <a:cs typeface="Consolas"/>
                  <a:sym typeface="Consolas"/>
                </a:rPr>
                <a:t>FeedbackToMsgBox</a:t>
              </a:r>
              <a:r>
                <a:rPr lang="en-US" sz="1600" b="1" dirty="0" smtClean="0">
                  <a:solidFill>
                    <a:schemeClr val="accent2">
                      <a:lumMod val="50000"/>
                    </a:schemeClr>
                  </a:solidFill>
                  <a:latin typeface="Consolas"/>
                  <a:ea typeface="Consolas"/>
                  <a:cs typeface="Consolas"/>
                  <a:sym typeface="Consolas"/>
                </a:rPr>
                <a:t>;</a:t>
              </a:r>
              <a:endParaRPr lang="en-US" sz="1600" b="1" dirty="0">
                <a:solidFill>
                  <a:schemeClr val="accent2">
                    <a:lumMod val="50000"/>
                  </a:schemeClr>
                </a:solidFill>
                <a:latin typeface="Consolas"/>
                <a:ea typeface="Consolas"/>
                <a:cs typeface="Consolas"/>
                <a:sym typeface="Consolas"/>
              </a:endParaRPr>
            </a:p>
          </p:txBody>
        </p:sp>
        <p:sp>
          <p:nvSpPr>
            <p:cNvPr id="3" name="Rectangle 2"/>
            <p:cNvSpPr/>
            <p:nvPr/>
          </p:nvSpPr>
          <p:spPr>
            <a:xfrm>
              <a:off x="6560081" y="2895600"/>
              <a:ext cx="2047355"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shorthand </a:t>
              </a:r>
              <a:r>
                <a:rPr lang="en-US" dirty="0" smtClean="0">
                  <a:solidFill>
                    <a:schemeClr val="accent2">
                      <a:lumMod val="50000"/>
                    </a:schemeClr>
                  </a:solidFill>
                  <a:latin typeface="Bradley Hand" charset="0"/>
                  <a:ea typeface="Bradley Hand" charset="0"/>
                  <a:cs typeface="Bradley Hand" charset="0"/>
                </a:rPr>
                <a:t> </a:t>
              </a:r>
              <a:r>
                <a:rPr lang="en-US" dirty="0" err="1" smtClean="0">
                  <a:solidFill>
                    <a:schemeClr val="accent2">
                      <a:lumMod val="50000"/>
                    </a:schemeClr>
                  </a:solidFill>
                  <a:latin typeface="Bradley Hand" charset="0"/>
                  <a:ea typeface="Bradley Hand" charset="0"/>
                  <a:cs typeface="Bradley Hand" charset="0"/>
                </a:rPr>
                <a:t>sintax</a:t>
              </a:r>
              <a:endParaRPr lang="en-US" dirty="0"/>
            </a:p>
          </p:txBody>
        </p:sp>
        <p:cxnSp>
          <p:nvCxnSpPr>
            <p:cNvPr id="14" name="Shape 210"/>
            <p:cNvCxnSpPr>
              <a:stCxn id="3" idx="1"/>
            </p:cNvCxnSpPr>
            <p:nvPr/>
          </p:nvCxnSpPr>
          <p:spPr>
            <a:xfrm flipH="1" flipV="1">
              <a:off x="3969281" y="2063980"/>
              <a:ext cx="2590800" cy="1016286"/>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17" name="Shape 210"/>
            <p:cNvCxnSpPr>
              <a:stCxn id="3" idx="1"/>
            </p:cNvCxnSpPr>
            <p:nvPr/>
          </p:nvCxnSpPr>
          <p:spPr>
            <a:xfrm flipH="1">
              <a:off x="2597681" y="3080266"/>
              <a:ext cx="3962400" cy="348734"/>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24" name="Shape 210"/>
            <p:cNvCxnSpPr>
              <a:stCxn id="3" idx="1"/>
            </p:cNvCxnSpPr>
            <p:nvPr/>
          </p:nvCxnSpPr>
          <p:spPr>
            <a:xfrm flipH="1">
              <a:off x="3969281" y="3080266"/>
              <a:ext cx="2590800" cy="1099066"/>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
        <p:nvSpPr>
          <p:cNvPr id="21" name="Rectangle 20"/>
          <p:cNvSpPr/>
          <p:nvPr/>
        </p:nvSpPr>
        <p:spPr>
          <a:xfrm>
            <a:off x="292002" y="5246132"/>
            <a:ext cx="8559995" cy="646331"/>
          </a:xfrm>
          <a:prstGeom prst="rect">
            <a:avLst/>
          </a:prstGeom>
        </p:spPr>
        <p:txBody>
          <a:bodyPr wrap="square" anchor="ctr">
            <a:spAutoFit/>
          </a:bodyPr>
          <a:lstStyle/>
          <a:p>
            <a:pPr algn="just"/>
            <a:r>
              <a:rPr lang="en-US" b="1" dirty="0">
                <a:solidFill>
                  <a:schemeClr val="accent2">
                    <a:lumMod val="50000"/>
                  </a:schemeClr>
                </a:solidFill>
                <a:latin typeface="Calibri" charset="0"/>
                <a:ea typeface="Calibri" charset="0"/>
                <a:cs typeface="Calibri" charset="0"/>
              </a:rPr>
              <a:t>Delegates are </a:t>
            </a:r>
            <a:r>
              <a:rPr lang="en-US" b="1" i="1" dirty="0">
                <a:solidFill>
                  <a:schemeClr val="accent2">
                    <a:lumMod val="50000"/>
                  </a:schemeClr>
                </a:solidFill>
                <a:latin typeface="Calibri" charset="0"/>
                <a:ea typeface="Calibri" charset="0"/>
                <a:cs typeface="Calibri" charset="0"/>
              </a:rPr>
              <a:t>immutable</a:t>
            </a:r>
            <a:r>
              <a:rPr lang="en-US" b="1" dirty="0">
                <a:solidFill>
                  <a:schemeClr val="accent2">
                    <a:lumMod val="50000"/>
                  </a:schemeClr>
                </a:solidFill>
                <a:latin typeface="Calibri" charset="0"/>
                <a:ea typeface="Calibri" charset="0"/>
                <a:cs typeface="Calibri" charset="0"/>
              </a:rPr>
              <a:t>, so when you call += or -=, you’re in fact creating a </a:t>
            </a:r>
            <a:r>
              <a:rPr lang="en-US" b="1" i="1" dirty="0">
                <a:solidFill>
                  <a:schemeClr val="accent2">
                    <a:lumMod val="50000"/>
                  </a:schemeClr>
                </a:solidFill>
                <a:latin typeface="Calibri" charset="0"/>
                <a:ea typeface="Calibri" charset="0"/>
                <a:cs typeface="Calibri" charset="0"/>
              </a:rPr>
              <a:t>new </a:t>
            </a:r>
            <a:r>
              <a:rPr lang="en-US" b="1" dirty="0">
                <a:solidFill>
                  <a:schemeClr val="accent2">
                    <a:lumMod val="50000"/>
                  </a:schemeClr>
                </a:solidFill>
                <a:latin typeface="Calibri" charset="0"/>
                <a:ea typeface="Calibri" charset="0"/>
                <a:cs typeface="Calibri" charset="0"/>
              </a:rPr>
              <a:t>delegate instance and assigning it to the existing </a:t>
            </a:r>
            <a:r>
              <a:rPr lang="en-US" b="1" dirty="0" smtClean="0">
                <a:solidFill>
                  <a:schemeClr val="accent2">
                    <a:lumMod val="50000"/>
                  </a:schemeClr>
                </a:solidFill>
                <a:latin typeface="Calibri" charset="0"/>
                <a:ea typeface="Calibri" charset="0"/>
                <a:cs typeface="Calibri" charset="0"/>
              </a:rPr>
              <a:t>variable</a:t>
            </a:r>
            <a:endParaRPr lang="en-US" b="1" dirty="0">
              <a:solidFill>
                <a:schemeClr val="accent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8819556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Multicast </a:t>
            </a:r>
            <a:r>
              <a:rPr lang="en-US" dirty="0" smtClean="0"/>
              <a:t>Delegates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12360534"/>
              </p:ext>
            </p:extLst>
          </p:nvPr>
        </p:nvGraphicFramePr>
        <p:xfrm>
          <a:off x="685800" y="762000"/>
          <a:ext cx="7772400" cy="5407025"/>
        </p:xfrm>
        <a:graphic>
          <a:graphicData uri="http://schemas.openxmlformats.org/drawingml/2006/table">
            <a:tbl>
              <a:tblPr firstRow="1" bandRow="1">
                <a:tableStyleId>{1FECB4D8-DB02-4DC6-A0A2-4F2EBAE1DC90}</a:tableStyleId>
              </a:tblPr>
              <a:tblGrid>
                <a:gridCol w="3886200"/>
                <a:gridCol w="3886200"/>
              </a:tblGrid>
              <a:tr h="415925">
                <a:tc>
                  <a:txBody>
                    <a:bodyPr/>
                    <a:lstStyle/>
                    <a:p>
                      <a:pPr algn="ctr"/>
                      <a:r>
                        <a:rPr lang="en-US" sz="1600" dirty="0" smtClean="0">
                          <a:latin typeface="Consolas" charset="0"/>
                          <a:ea typeface="Consolas" charset="0"/>
                          <a:cs typeface="Consolas" charset="0"/>
                        </a:rPr>
                        <a:t>Expression</a:t>
                      </a:r>
                      <a:endParaRPr lang="en-US" sz="1600" dirty="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Result</a:t>
                      </a:r>
                      <a:endParaRPr lang="en-US" sz="1600" dirty="0">
                        <a:latin typeface="Consolas" charset="0"/>
                        <a:ea typeface="Consolas" charset="0"/>
                        <a:cs typeface="Consolas" charset="0"/>
                      </a:endParaRPr>
                    </a:p>
                  </a:txBody>
                  <a:tcPr/>
                </a:tc>
              </a:tr>
              <a:tr h="415925">
                <a:tc>
                  <a:txBody>
                    <a:bodyPr/>
                    <a:lstStyle/>
                    <a:p>
                      <a:pPr algn="ctr"/>
                      <a:r>
                        <a:rPr lang="en-US" sz="1600" dirty="0" smtClean="0">
                          <a:latin typeface="Consolas" charset="0"/>
                          <a:ea typeface="Consolas" charset="0"/>
                          <a:cs typeface="Consolas" charset="0"/>
                        </a:rPr>
                        <a:t>null + d1</a:t>
                      </a:r>
                      <a:endParaRPr lang="en-US" sz="1600" dirty="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d1</a:t>
                      </a:r>
                      <a:endParaRPr lang="en-US" sz="1600" dirty="0">
                        <a:latin typeface="Consolas" charset="0"/>
                        <a:ea typeface="Consolas" charset="0"/>
                        <a:cs typeface="Consolas" charset="0"/>
                      </a:endParaRPr>
                    </a:p>
                  </a:txBody>
                  <a:tcPr/>
                </a:tc>
              </a:tr>
              <a:tr h="415925">
                <a:tc>
                  <a:txBody>
                    <a:bodyPr/>
                    <a:lstStyle/>
                    <a:p>
                      <a:pPr algn="ctr"/>
                      <a:r>
                        <a:rPr lang="en-US" sz="1600" dirty="0" smtClean="0">
                          <a:latin typeface="Consolas" charset="0"/>
                          <a:ea typeface="Consolas" charset="0"/>
                          <a:cs typeface="Consolas" charset="0"/>
                        </a:rPr>
                        <a:t>d1 + null</a:t>
                      </a:r>
                      <a:endParaRPr lang="en-US" sz="1600" dirty="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d1</a:t>
                      </a:r>
                      <a:endParaRPr lang="en-US" sz="1600" dirty="0">
                        <a:latin typeface="Consolas" charset="0"/>
                        <a:ea typeface="Consolas" charset="0"/>
                        <a:cs typeface="Consolas" charset="0"/>
                      </a:endParaRPr>
                    </a:p>
                  </a:txBody>
                  <a:tcPr/>
                </a:tc>
              </a:tr>
              <a:tr h="415925">
                <a:tc>
                  <a:txBody>
                    <a:bodyPr/>
                    <a:lstStyle/>
                    <a:p>
                      <a:pPr algn="ctr"/>
                      <a:r>
                        <a:rPr lang="en-US" sz="1600" dirty="0" smtClean="0">
                          <a:latin typeface="Consolas" charset="0"/>
                          <a:ea typeface="Consolas" charset="0"/>
                          <a:cs typeface="Consolas" charset="0"/>
                        </a:rPr>
                        <a:t>d1 +</a:t>
                      </a:r>
                      <a:r>
                        <a:rPr lang="en-US" sz="1600" baseline="0" dirty="0" smtClean="0">
                          <a:latin typeface="Consolas" charset="0"/>
                          <a:ea typeface="Consolas" charset="0"/>
                          <a:cs typeface="Consolas" charset="0"/>
                        </a:rPr>
                        <a:t> d2</a:t>
                      </a:r>
                      <a:endParaRPr lang="en-US" sz="1600" dirty="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[d1, d2]</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d1 + [d2, d3]</a:t>
                      </a:r>
                    </a:p>
                  </a:txBody>
                  <a:tcPr/>
                </a:tc>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[d1,</a:t>
                      </a:r>
                      <a:r>
                        <a:rPr lang="en-US" sz="1600" baseline="0" dirty="0" smtClean="0">
                          <a:latin typeface="Consolas" charset="0"/>
                          <a:ea typeface="Consolas" charset="0"/>
                          <a:cs typeface="Consolas" charset="0"/>
                        </a:rPr>
                        <a:t> </a:t>
                      </a:r>
                      <a:r>
                        <a:rPr lang="en-US" sz="1600" dirty="0" smtClean="0">
                          <a:latin typeface="Consolas" charset="0"/>
                          <a:ea typeface="Consolas" charset="0"/>
                          <a:cs typeface="Consolas" charset="0"/>
                        </a:rPr>
                        <a:t>d2, d3]</a:t>
                      </a: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a:t>
                      </a:r>
                      <a:r>
                        <a:rPr lang="ru-RU" sz="1600" dirty="0" smtClean="0">
                          <a:latin typeface="Consolas" charset="0"/>
                          <a:ea typeface="Consolas" charset="0"/>
                          <a:cs typeface="Consolas" charset="0"/>
                        </a:rPr>
                        <a:t>2</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dirty="0" smtClean="0">
                          <a:latin typeface="Consolas" charset="0"/>
                          <a:ea typeface="Consolas" charset="0"/>
                          <a:cs typeface="Consolas" charset="0"/>
                        </a:rPr>
                        <a:t>+ [d2, d3]</a:t>
                      </a:r>
                    </a:p>
                  </a:txBody>
                  <a:tcPr/>
                </a:tc>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a:t>
                      </a:r>
                      <a:r>
                        <a:rPr lang="ru-RU" sz="1600" dirty="0" smtClean="0">
                          <a:latin typeface="Consolas" charset="0"/>
                          <a:ea typeface="Consolas" charset="0"/>
                          <a:cs typeface="Consolas" charset="0"/>
                        </a:rPr>
                        <a:t>2,</a:t>
                      </a:r>
                      <a:r>
                        <a:rPr lang="ru-RU" sz="1600" baseline="0" dirty="0" smtClean="0">
                          <a:latin typeface="Consolas" charset="0"/>
                          <a:ea typeface="Consolas" charset="0"/>
                          <a:cs typeface="Consolas" charset="0"/>
                        </a:rPr>
                        <a:t> </a:t>
                      </a:r>
                      <a:r>
                        <a:rPr lang="en-US" sz="1600" dirty="0" smtClean="0">
                          <a:latin typeface="Consolas" charset="0"/>
                          <a:ea typeface="Consolas" charset="0"/>
                          <a:cs typeface="Consolas" charset="0"/>
                        </a:rPr>
                        <a:t>d2, d3]</a:t>
                      </a: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a:t>
                      </a:r>
                      <a:r>
                        <a:rPr lang="ru-RU" sz="1600" dirty="0" smtClean="0">
                          <a:latin typeface="Consolas" charset="0"/>
                          <a:ea typeface="Consolas" charset="0"/>
                          <a:cs typeface="Consolas" charset="0"/>
                        </a:rPr>
                        <a:t>2</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baseline="0" dirty="0" smtClean="0">
                          <a:latin typeface="Consolas" charset="0"/>
                          <a:ea typeface="Consolas" charset="0"/>
                          <a:cs typeface="Consolas" charset="0"/>
                        </a:rPr>
                        <a:t>d</a:t>
                      </a:r>
                      <a:r>
                        <a:rPr lang="ru-RU" sz="1600" baseline="0" dirty="0" smtClean="0">
                          <a:latin typeface="Consolas" charset="0"/>
                          <a:ea typeface="Consolas" charset="0"/>
                          <a:cs typeface="Consolas" charset="0"/>
                        </a:rPr>
                        <a:t>2</a:t>
                      </a:r>
                      <a:endParaRPr lang="en-US" sz="1600" dirty="0" smtClean="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a:t>
                      </a:r>
                      <a:r>
                        <a:rPr lang="ru-RU" sz="1600" dirty="0" smtClean="0">
                          <a:latin typeface="Consolas" charset="0"/>
                          <a:ea typeface="Consolas" charset="0"/>
                          <a:cs typeface="Consolas" charset="0"/>
                        </a:rPr>
                        <a:t>2</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baseline="0" dirty="0" smtClean="0">
                          <a:latin typeface="Consolas" charset="0"/>
                          <a:ea typeface="Consolas" charset="0"/>
                          <a:cs typeface="Consolas" charset="0"/>
                        </a:rPr>
                        <a:t>d1</a:t>
                      </a:r>
                      <a:endParaRPr lang="en-US" sz="1600" dirty="0" smtClean="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d2</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en-US" sz="1600" baseline="0" dirty="0" smtClean="0">
                          <a:latin typeface="Consolas" charset="0"/>
                          <a:ea typeface="Consolas" charset="0"/>
                          <a:cs typeface="Consolas" charset="0"/>
                        </a:rPr>
                        <a:t> d1</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baseline="0" dirty="0" smtClean="0">
                          <a:latin typeface="Consolas" charset="0"/>
                          <a:ea typeface="Consolas" charset="0"/>
                          <a:cs typeface="Consolas" charset="0"/>
                        </a:rPr>
                        <a:t>d1</a:t>
                      </a:r>
                      <a:endParaRPr lang="en-US" sz="1600" dirty="0" smtClean="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ru-RU" sz="1600" baseline="0" dirty="0" smtClean="0">
                          <a:latin typeface="Consolas" charset="0"/>
                          <a:ea typeface="Consolas" charset="0"/>
                          <a:cs typeface="Consolas" charset="0"/>
                        </a:rPr>
                        <a:t> </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en-US" sz="1600" baseline="0" dirty="0" smtClean="0">
                          <a:latin typeface="Consolas" charset="0"/>
                          <a:ea typeface="Consolas" charset="0"/>
                          <a:cs typeface="Consolas" charset="0"/>
                        </a:rPr>
                        <a:t> d</a:t>
                      </a:r>
                      <a:r>
                        <a:rPr lang="ru-RU" sz="1600" baseline="0" dirty="0" smtClean="0">
                          <a:latin typeface="Consolas" charset="0"/>
                          <a:ea typeface="Consolas" charset="0"/>
                          <a:cs typeface="Consolas" charset="0"/>
                        </a:rPr>
                        <a:t>3</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baseline="0" dirty="0" smtClean="0">
                          <a:latin typeface="Consolas" charset="0"/>
                          <a:ea typeface="Consolas" charset="0"/>
                          <a:cs typeface="Consolas" charset="0"/>
                        </a:rPr>
                        <a:t>[d1, d2]</a:t>
                      </a:r>
                      <a:endParaRPr lang="en-US" sz="1600" dirty="0" smtClean="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d3</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en-US" sz="1600" baseline="0" dirty="0" smtClean="0">
                          <a:latin typeface="Consolas" charset="0"/>
                          <a:ea typeface="Consolas" charset="0"/>
                          <a:cs typeface="Consolas" charset="0"/>
                        </a:rPr>
                        <a:t> d</a:t>
                      </a:r>
                      <a:r>
                        <a:rPr lang="ru-RU" sz="1600" baseline="0" dirty="0" smtClean="0">
                          <a:latin typeface="Consolas" charset="0"/>
                          <a:ea typeface="Consolas" charset="0"/>
                          <a:cs typeface="Consolas" charset="0"/>
                        </a:rPr>
                        <a:t>3</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baseline="0" dirty="0" smtClean="0">
                          <a:latin typeface="Consolas" charset="0"/>
                          <a:ea typeface="Consolas" charset="0"/>
                          <a:cs typeface="Consolas" charset="0"/>
                        </a:rPr>
                        <a:t>[d</a:t>
                      </a:r>
                      <a:r>
                        <a:rPr lang="ru-RU" sz="1600" baseline="0" dirty="0" smtClean="0">
                          <a:latin typeface="Consolas" charset="0"/>
                          <a:ea typeface="Consolas" charset="0"/>
                          <a:cs typeface="Consolas" charset="0"/>
                        </a:rPr>
                        <a:t>2</a:t>
                      </a:r>
                      <a:r>
                        <a:rPr lang="en-US" sz="1600" baseline="0" dirty="0" smtClean="0">
                          <a:latin typeface="Consolas" charset="0"/>
                          <a:ea typeface="Consolas" charset="0"/>
                          <a:cs typeface="Consolas" charset="0"/>
                        </a:rPr>
                        <a:t>, d</a:t>
                      </a:r>
                      <a:r>
                        <a:rPr lang="ru-RU" sz="1600" baseline="0" dirty="0" smtClean="0">
                          <a:latin typeface="Consolas" charset="0"/>
                          <a:ea typeface="Consolas" charset="0"/>
                          <a:cs typeface="Consolas" charset="0"/>
                        </a:rPr>
                        <a:t>1</a:t>
                      </a:r>
                      <a:r>
                        <a:rPr lang="en-US" sz="1600" baseline="0" dirty="0" smtClean="0">
                          <a:latin typeface="Consolas" charset="0"/>
                          <a:ea typeface="Consolas" charset="0"/>
                          <a:cs typeface="Consolas" charset="0"/>
                        </a:rPr>
                        <a:t>]</a:t>
                      </a:r>
                      <a:endParaRPr lang="en-US" sz="1600" dirty="0" smtClean="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en-US" sz="1600" baseline="0" dirty="0" smtClean="0">
                          <a:latin typeface="Consolas" charset="0"/>
                          <a:ea typeface="Consolas" charset="0"/>
                          <a:cs typeface="Consolas" charset="0"/>
                        </a:rPr>
                        <a:t> d</a:t>
                      </a:r>
                      <a:r>
                        <a:rPr lang="ru-RU" sz="1600" baseline="0" dirty="0" smtClean="0">
                          <a:latin typeface="Consolas" charset="0"/>
                          <a:ea typeface="Consolas" charset="0"/>
                          <a:cs typeface="Consolas" charset="0"/>
                        </a:rPr>
                        <a:t>3</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en-US" sz="1600" baseline="0" dirty="0" smtClean="0">
                          <a:latin typeface="Consolas" charset="0"/>
                          <a:ea typeface="Consolas" charset="0"/>
                          <a:cs typeface="Consolas" charset="0"/>
                        </a:rPr>
                        <a:t> d3, d1, d2</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baseline="0" dirty="0" smtClean="0">
                          <a:latin typeface="Consolas" charset="0"/>
                          <a:ea typeface="Consolas" charset="0"/>
                          <a:cs typeface="Consolas" charset="0"/>
                        </a:rPr>
                        <a:t>[d1, d2]</a:t>
                      </a:r>
                      <a:endParaRPr lang="en-US" sz="1600" dirty="0" smtClean="0">
                        <a:latin typeface="Consolas" charset="0"/>
                        <a:ea typeface="Consolas" charset="0"/>
                        <a:cs typeface="Consolas" charset="0"/>
                      </a:endParaRPr>
                    </a:p>
                  </a:txBody>
                  <a:tcPr/>
                </a:tc>
                <a:tc>
                  <a:txBody>
                    <a:bodyPr/>
                    <a:lstStyle/>
                    <a:p>
                      <a:pPr algn="ct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d2,</a:t>
                      </a:r>
                      <a:r>
                        <a:rPr lang="en-US" sz="1600" baseline="0" dirty="0" smtClean="0">
                          <a:latin typeface="Consolas" charset="0"/>
                          <a:ea typeface="Consolas" charset="0"/>
                          <a:cs typeface="Consolas" charset="0"/>
                        </a:rPr>
                        <a:t> d</a:t>
                      </a:r>
                      <a:r>
                        <a:rPr lang="ru-RU" sz="1600" baseline="0" dirty="0" smtClean="0">
                          <a:latin typeface="Consolas" charset="0"/>
                          <a:ea typeface="Consolas" charset="0"/>
                          <a:cs typeface="Consolas" charset="0"/>
                        </a:rPr>
                        <a:t>3</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a:txBody>
                  <a:tcPr/>
                </a:tc>
              </a:tr>
              <a:tr h="415925">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a:t>
                      </a:r>
                      <a:r>
                        <a:rPr lang="ru-RU" sz="1600" dirty="0" smtClean="0">
                          <a:latin typeface="Consolas" charset="0"/>
                          <a:ea typeface="Consolas" charset="0"/>
                          <a:cs typeface="Consolas" charset="0"/>
                        </a:rPr>
                        <a:t>2</a:t>
                      </a:r>
                      <a:r>
                        <a:rPr lang="en-US" sz="160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mr-IN" sz="1600" baseline="0" dirty="0" smtClean="0">
                          <a:latin typeface="Consolas" charset="0"/>
                          <a:ea typeface="Consolas" charset="0"/>
                          <a:cs typeface="Consolas" charset="0"/>
                        </a:rPr>
                        <a:t>–</a:t>
                      </a:r>
                      <a:r>
                        <a:rPr lang="ru-RU" sz="1600" baseline="0" dirty="0" smtClean="0">
                          <a:latin typeface="Consolas" charset="0"/>
                          <a:ea typeface="Consolas" charset="0"/>
                          <a:cs typeface="Consolas" charset="0"/>
                        </a:rPr>
                        <a:t> </a:t>
                      </a:r>
                      <a:r>
                        <a:rPr lang="en-US" sz="1600" dirty="0" smtClean="0">
                          <a:latin typeface="Consolas" charset="0"/>
                          <a:ea typeface="Consolas" charset="0"/>
                          <a:cs typeface="Consolas" charset="0"/>
                        </a:rPr>
                        <a:t>[d</a:t>
                      </a:r>
                      <a:r>
                        <a:rPr lang="ru-RU" sz="1600" dirty="0" smtClean="0">
                          <a:latin typeface="Consolas" charset="0"/>
                          <a:ea typeface="Consolas" charset="0"/>
                          <a:cs typeface="Consolas" charset="0"/>
                        </a:rPr>
                        <a:t>1</a:t>
                      </a:r>
                      <a:r>
                        <a:rPr lang="en-US" sz="1600" dirty="0" smtClean="0">
                          <a:latin typeface="Consolas" charset="0"/>
                          <a:ea typeface="Consolas" charset="0"/>
                          <a:cs typeface="Consolas" charset="0"/>
                        </a:rPr>
                        <a:t>, d</a:t>
                      </a:r>
                      <a:r>
                        <a:rPr lang="ru-RU" sz="1600" dirty="0" smtClean="0">
                          <a:latin typeface="Consolas" charset="0"/>
                          <a:ea typeface="Consolas" charset="0"/>
                          <a:cs typeface="Consolas" charset="0"/>
                        </a:rPr>
                        <a:t>2</a:t>
                      </a:r>
                      <a:r>
                        <a:rPr lang="en-US" sz="1600" dirty="0" smtClean="0">
                          <a:latin typeface="Consolas" charset="0"/>
                          <a:ea typeface="Consolas" charset="0"/>
                          <a:cs typeface="Consolas" charset="0"/>
                        </a:rPr>
                        <a:t>]</a:t>
                      </a:r>
                    </a:p>
                  </a:txBody>
                  <a:tcPr/>
                </a:tc>
                <a:tc>
                  <a:txBody>
                    <a:bodyPr/>
                    <a:lstStyle/>
                    <a:p>
                      <a:pPr algn="ctr"/>
                      <a:r>
                        <a:rPr lang="en-US" sz="1600" dirty="0" smtClean="0">
                          <a:latin typeface="Consolas" charset="0"/>
                          <a:ea typeface="Consolas" charset="0"/>
                          <a:cs typeface="Consolas" charset="0"/>
                        </a:rPr>
                        <a:t>null</a:t>
                      </a:r>
                      <a:endParaRPr lang="en-US" sz="1600" dirty="0">
                        <a:latin typeface="Consolas" charset="0"/>
                        <a:ea typeface="Consolas" charset="0"/>
                        <a:cs typeface="Consolas" charset="0"/>
                      </a:endParaRPr>
                    </a:p>
                  </a:txBody>
                  <a:tcPr/>
                </a:tc>
              </a:tr>
            </a:tbl>
          </a:graphicData>
        </a:graphic>
      </p:graphicFrame>
    </p:spTree>
    <p:extLst>
      <p:ext uri="{BB962C8B-B14F-4D97-AF65-F5344CB8AC3E}">
        <p14:creationId xmlns:p14="http://schemas.microsoft.com/office/powerpoint/2010/main" val="1563360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1438F"/>
                </a:solidFill>
                <a:latin typeface="Helvetica Neue"/>
                <a:ea typeface="Helvetica Neue"/>
                <a:cs typeface="Helvetica Neue"/>
                <a:sym typeface="Helvetica Neue"/>
              </a:rPr>
              <a:t>Covari</a:t>
            </a:r>
            <a:r>
              <a:rPr lang="en-US" dirty="0"/>
              <a:t>ant and</a:t>
            </a:r>
            <a:r>
              <a:rPr lang="en-US" dirty="0">
                <a:solidFill>
                  <a:srgbClr val="21438F"/>
                </a:solidFill>
                <a:latin typeface="Helvetica Neue"/>
                <a:ea typeface="Helvetica Neue"/>
                <a:cs typeface="Helvetica Neue"/>
                <a:sym typeface="Helvetica Neue"/>
              </a:rPr>
              <a:t> </a:t>
            </a:r>
            <a:r>
              <a:rPr lang="en-US" dirty="0" err="1"/>
              <a:t>contravariant</a:t>
            </a:r>
            <a:r>
              <a:rPr lang="en-US" dirty="0">
                <a:solidFill>
                  <a:srgbClr val="21438F"/>
                </a:solidFill>
                <a:latin typeface="Helvetica Neue"/>
                <a:ea typeface="Helvetica Neue"/>
                <a:cs typeface="Helvetica Neue"/>
                <a:sym typeface="Helvetica Neue"/>
              </a:rPr>
              <a:t> </a:t>
            </a:r>
            <a:r>
              <a:rPr lang="en-US" dirty="0"/>
              <a:t>of </a:t>
            </a:r>
            <a:r>
              <a:rPr lang="en-US" dirty="0" smtClean="0"/>
              <a:t>delegates</a:t>
            </a:r>
            <a:endParaRPr lang="en-US" dirty="0"/>
          </a:p>
        </p:txBody>
      </p:sp>
      <p:pic>
        <p:nvPicPr>
          <p:cNvPr id="3" name="Shape 448"/>
          <p:cNvPicPr preferRelativeResize="0">
            <a:picLocks/>
          </p:cNvPicPr>
          <p:nvPr/>
        </p:nvPicPr>
        <p:blipFill rotWithShape="1">
          <a:blip r:embed="rId2">
            <a:alphaModFix/>
          </a:blip>
          <a:srcRect/>
          <a:stretch/>
        </p:blipFill>
        <p:spPr>
          <a:xfrm>
            <a:off x="1325916" y="578825"/>
            <a:ext cx="6492168" cy="5723708"/>
          </a:xfrm>
          <a:prstGeom prst="rect">
            <a:avLst/>
          </a:prstGeom>
          <a:noFill/>
          <a:ln>
            <a:noFill/>
          </a:ln>
        </p:spPr>
      </p:pic>
    </p:spTree>
    <p:extLst>
      <p:ext uri="{BB962C8B-B14F-4D97-AF65-F5344CB8AC3E}">
        <p14:creationId xmlns:p14="http://schemas.microsoft.com/office/powerpoint/2010/main" val="13500305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nonymous </a:t>
            </a:r>
            <a:r>
              <a:rPr lang="en-US" dirty="0"/>
              <a:t>methods</a:t>
            </a:r>
          </a:p>
        </p:txBody>
      </p:sp>
      <p:grpSp>
        <p:nvGrpSpPr>
          <p:cNvPr id="38" name="Group 37"/>
          <p:cNvGrpSpPr/>
          <p:nvPr/>
        </p:nvGrpSpPr>
        <p:grpSpPr>
          <a:xfrm>
            <a:off x="226219" y="838200"/>
            <a:ext cx="8691562" cy="5154723"/>
            <a:chOff x="133349" y="1000129"/>
            <a:chExt cx="8691562" cy="5154723"/>
          </a:xfrm>
        </p:grpSpPr>
        <p:sp>
          <p:nvSpPr>
            <p:cNvPr id="3" name="Shape 454"/>
            <p:cNvSpPr/>
            <p:nvPr/>
          </p:nvSpPr>
          <p:spPr>
            <a:xfrm>
              <a:off x="409577" y="1000129"/>
              <a:ext cx="7751762" cy="4386262"/>
            </a:xfrm>
            <a:prstGeom prst="rect">
              <a:avLst/>
            </a:prstGeom>
            <a:noFill/>
            <a:ln>
              <a:noFill/>
            </a:ln>
          </p:spPr>
          <p:txBody>
            <a:bodyPr lIns="0" tIns="0" rIns="0" bIns="0" anchor="t" anchorCtr="0">
              <a:noAutofit/>
            </a:bodyPr>
            <a:lstStyle/>
            <a:p>
              <a:pPr marL="174625" marR="0" lvl="0" indent="-174625" algn="l" rtl="0">
                <a:lnSpc>
                  <a:spcPct val="90000"/>
                </a:lnSpc>
                <a:spcBef>
                  <a:spcPts val="0"/>
                </a:spcBef>
                <a:spcAft>
                  <a:spcPts val="0"/>
                </a:spcAft>
                <a:buClr>
                  <a:schemeClr val="hlink"/>
                </a:buClr>
                <a:buFont typeface="Arial"/>
                <a:buNone/>
              </a:pPr>
              <a:endParaRPr sz="2000">
                <a:solidFill>
                  <a:schemeClr val="accent2">
                    <a:lumMod val="50000"/>
                  </a:schemeClr>
                </a:solidFill>
                <a:latin typeface="Arial"/>
                <a:ea typeface="Arial"/>
                <a:cs typeface="Arial"/>
                <a:sym typeface="Arial"/>
              </a:endParaRPr>
            </a:p>
          </p:txBody>
        </p:sp>
        <p:sp>
          <p:nvSpPr>
            <p:cNvPr id="8" name="Shape 459"/>
            <p:cNvSpPr/>
            <p:nvPr/>
          </p:nvSpPr>
          <p:spPr>
            <a:xfrm>
              <a:off x="1008063" y="3304041"/>
              <a:ext cx="7772400" cy="1676400"/>
            </a:xfrm>
            <a:prstGeom prst="flowChartDocument">
              <a:avLst/>
            </a:prstGeom>
            <a:noFill/>
            <a:ln w="9525" cap="flat" cmpd="sng">
              <a:noFill/>
              <a:prstDash val="solid"/>
              <a:round/>
              <a:headEnd type="none" w="med" len="med"/>
              <a:tailEnd type="none" w="med" len="med"/>
            </a:ln>
          </p:spPr>
          <p:txBody>
            <a:bodyPr lIns="91425" tIns="45700" rIns="91425" bIns="45700" anchor="ctr" anchorCtr="0">
              <a:noAutofit/>
            </a:bodyPr>
            <a:lstStyle/>
            <a:p>
              <a:pPr marL="0" marR="0" lvl="0" indent="0" algn="l" rtl="0">
                <a:lnSpc>
                  <a:spcPct val="90000"/>
                </a:lnSpc>
                <a:spcBef>
                  <a:spcPts val="0"/>
                </a:spcBef>
                <a:spcAft>
                  <a:spcPts val="0"/>
                </a:spcAft>
                <a:buNone/>
              </a:pPr>
              <a:endParaRPr sz="1600" dirty="0">
                <a:solidFill>
                  <a:schemeClr val="accent2">
                    <a:lumMod val="50000"/>
                  </a:schemeClr>
                </a:solidFill>
                <a:latin typeface="Consolas"/>
                <a:ea typeface="Consolas"/>
                <a:cs typeface="Consolas"/>
                <a:sym typeface="Consolas"/>
              </a:endParaRPr>
            </a:p>
            <a:p>
              <a:pPr lvl="0">
                <a:lnSpc>
                  <a:spcPct val="90000"/>
                </a:lnSpc>
                <a:spcBef>
                  <a:spcPts val="0"/>
                </a:spcBef>
                <a:spcAft>
                  <a:spcPts val="0"/>
                </a:spcAft>
                <a:buSzPct val="25000"/>
              </a:pPr>
              <a:r>
                <a:rPr lang="en-US" sz="1600" dirty="0" err="1">
                  <a:solidFill>
                    <a:schemeClr val="accent2">
                      <a:lumMod val="50000"/>
                    </a:schemeClr>
                  </a:solidFill>
                  <a:latin typeface="Consolas"/>
                  <a:ea typeface="Consolas"/>
                  <a:cs typeface="Consolas"/>
                  <a:sym typeface="Consolas"/>
                </a:rPr>
                <a:t>SomeDelegate</a:t>
              </a:r>
              <a:r>
                <a:rPr lang="en-US" sz="1600" dirty="0">
                  <a:solidFill>
                    <a:schemeClr val="accent2">
                      <a:lumMod val="50000"/>
                    </a:schemeClr>
                  </a:solidFill>
                  <a:latin typeface="Consolas"/>
                  <a:ea typeface="Consolas"/>
                  <a:cs typeface="Consolas"/>
                  <a:sym typeface="Consolas"/>
                </a:rPr>
                <a:t> </a:t>
              </a:r>
              <a:r>
                <a:rPr lang="en-US" sz="1600" dirty="0" smtClean="0">
                  <a:solidFill>
                    <a:schemeClr val="accent2">
                      <a:lumMod val="50000"/>
                    </a:schemeClr>
                  </a:solidFill>
                  <a:latin typeface="Consolas"/>
                  <a:ea typeface="Consolas"/>
                  <a:cs typeface="Consolas"/>
                  <a:sym typeface="Consolas"/>
                </a:rPr>
                <a:t>del += </a:t>
              </a:r>
              <a:r>
                <a:rPr lang="en-US" sz="1600" dirty="0">
                  <a:solidFill>
                    <a:schemeClr val="accent2">
                      <a:lumMod val="50000"/>
                    </a:schemeClr>
                  </a:solidFill>
                  <a:latin typeface="Consolas"/>
                  <a:ea typeface="Consolas"/>
                  <a:cs typeface="Consolas"/>
                  <a:sym typeface="Consolas"/>
                </a:rPr>
                <a:t>new </a:t>
              </a:r>
              <a:r>
                <a:rPr lang="en-US" sz="1600" dirty="0" err="1" smtClean="0">
                  <a:solidFill>
                    <a:schemeClr val="accent2">
                      <a:lumMod val="50000"/>
                    </a:schemeClr>
                  </a:solidFill>
                  <a:latin typeface="Consolas"/>
                  <a:ea typeface="Consolas"/>
                  <a:cs typeface="Consolas"/>
                  <a:sym typeface="Consolas"/>
                </a:rPr>
                <a:t>SomeDelegate</a:t>
              </a:r>
              <a:r>
                <a:rPr lang="en-US" sz="1600" dirty="0" smtClean="0">
                  <a:solidFill>
                    <a:schemeClr val="accent2">
                      <a:lumMod val="50000"/>
                    </a:schemeClr>
                  </a:solidFill>
                  <a:latin typeface="Consolas"/>
                  <a:ea typeface="Consolas"/>
                  <a:cs typeface="Consolas"/>
                  <a:sym typeface="Consolas"/>
                </a:rPr>
                <a:t> </a:t>
              </a:r>
              <a:r>
                <a:rPr lang="en-US" sz="1600" dirty="0">
                  <a:solidFill>
                    <a:schemeClr val="accent2">
                      <a:lumMod val="50000"/>
                    </a:schemeClr>
                  </a:solidFill>
                  <a:latin typeface="Consolas"/>
                  <a:ea typeface="Consolas"/>
                  <a:cs typeface="Consolas"/>
                  <a:sym typeface="Consolas"/>
                </a:rPr>
                <a:t>(delegate (</a:t>
              </a:r>
              <a:r>
                <a:rPr lang="en-US" sz="1600" dirty="0" err="1">
                  <a:solidFill>
                    <a:schemeClr val="accent2">
                      <a:lumMod val="50000"/>
                    </a:schemeClr>
                  </a:solidFill>
                  <a:latin typeface="Consolas"/>
                  <a:ea typeface="Consolas"/>
                  <a:cs typeface="Consolas"/>
                  <a:sym typeface="Consolas"/>
                </a:rPr>
                <a:t>int</a:t>
              </a:r>
              <a:r>
                <a:rPr lang="en-US" sz="1600" dirty="0">
                  <a:solidFill>
                    <a:schemeClr val="accent2">
                      <a:lumMod val="50000"/>
                    </a:schemeClr>
                  </a:solidFill>
                  <a:latin typeface="Consolas"/>
                  <a:ea typeface="Consolas"/>
                  <a:cs typeface="Consolas"/>
                  <a:sym typeface="Consolas"/>
                </a:rPr>
                <a:t> parameter)</a:t>
              </a:r>
            </a:p>
            <a:p>
              <a:pPr marL="0" marR="0" lvl="0" indent="0" algn="l" rtl="0">
                <a:lnSpc>
                  <a:spcPct val="90000"/>
                </a:lnSpc>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a:t>
              </a:r>
            </a:p>
            <a:p>
              <a:pPr marL="0" marR="0" lvl="0" indent="0" algn="l" rtl="0">
                <a:lnSpc>
                  <a:spcPct val="90000"/>
                </a:lnSpc>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 Perform operation.</a:t>
              </a:r>
            </a:p>
            <a:p>
              <a:pPr marL="0" marR="0" lvl="0" indent="0" algn="l" rtl="0">
                <a:lnSpc>
                  <a:spcPct val="90000"/>
                </a:lnSpc>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return 10;</a:t>
              </a:r>
            </a:p>
            <a:p>
              <a:pPr marL="0" marR="0" lvl="0" indent="0" algn="l" rtl="0">
                <a:lnSpc>
                  <a:spcPct val="90000"/>
                </a:lnSpc>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a:t>
              </a:r>
            </a:p>
            <a:p>
              <a:pPr marL="0" marR="0" lvl="0" indent="0" algn="ctr" rtl="0">
                <a:spcBef>
                  <a:spcPts val="0"/>
                </a:spcBef>
                <a:spcAft>
                  <a:spcPts val="0"/>
                </a:spcAft>
                <a:buNone/>
              </a:pPr>
              <a:endParaRPr sz="1600" dirty="0">
                <a:solidFill>
                  <a:schemeClr val="accent2">
                    <a:lumMod val="50000"/>
                  </a:schemeClr>
                </a:solidFill>
                <a:latin typeface="Consolas"/>
                <a:ea typeface="Consolas"/>
                <a:cs typeface="Consolas"/>
                <a:sym typeface="Consolas"/>
              </a:endParaRPr>
            </a:p>
          </p:txBody>
        </p:sp>
        <p:sp>
          <p:nvSpPr>
            <p:cNvPr id="14" name="Rectangle 13"/>
            <p:cNvSpPr/>
            <p:nvPr/>
          </p:nvSpPr>
          <p:spPr>
            <a:xfrm>
              <a:off x="319088" y="5508521"/>
              <a:ext cx="8505823" cy="646331"/>
            </a:xfrm>
            <a:prstGeom prst="rect">
              <a:avLst/>
            </a:prstGeom>
          </p:spPr>
          <p:txBody>
            <a:bodyPr wrap="square">
              <a:spAutoFit/>
            </a:bodyPr>
            <a:lstStyle/>
            <a:p>
              <a:pPr algn="just">
                <a:buClr>
                  <a:srgbClr val="DC0081"/>
                </a:buClr>
                <a:buFont typeface="Wingdings" charset="2"/>
                <a:buNone/>
              </a:pPr>
              <a:r>
                <a:rPr lang="en-US" altLang="en-US">
                  <a:solidFill>
                    <a:schemeClr val="accent2">
                      <a:lumMod val="50000"/>
                    </a:schemeClr>
                  </a:solidFill>
                  <a:latin typeface="Calibri" charset="0"/>
                  <a:ea typeface="Calibri" charset="0"/>
                  <a:cs typeface="Calibri" charset="0"/>
                </a:rPr>
                <a:t>Do not specify a return type; the compiler will work out the return type based on the context</a:t>
              </a:r>
              <a:endParaRPr lang="en-US" altLang="en-US" dirty="0">
                <a:solidFill>
                  <a:schemeClr val="accent2">
                    <a:lumMod val="50000"/>
                  </a:schemeClr>
                </a:solidFill>
                <a:latin typeface="Calibri" charset="0"/>
                <a:ea typeface="Calibri" charset="0"/>
                <a:cs typeface="Calibri" charset="0"/>
              </a:endParaRPr>
            </a:p>
          </p:txBody>
        </p:sp>
        <p:sp>
          <p:nvSpPr>
            <p:cNvPr id="15" name="AutoShape 4"/>
            <p:cNvSpPr>
              <a:spLocks noChangeArrowheads="1"/>
            </p:cNvSpPr>
            <p:nvPr/>
          </p:nvSpPr>
          <p:spPr bwMode="auto">
            <a:xfrm>
              <a:off x="133349" y="1124100"/>
              <a:ext cx="2397126" cy="1102596"/>
            </a:xfrm>
            <a:prstGeom prst="roundRect">
              <a:avLst>
                <a:gd name="adj" fmla="val 16667"/>
              </a:avLst>
            </a:prstGeom>
            <a:noFill/>
            <a:ln w="9525">
              <a:noFill/>
              <a:round/>
              <a:headEnd/>
              <a:tailEnd/>
            </a:ln>
          </p:spPr>
          <p:txBody>
            <a:bodyPr lIns="274320" tIns="0" anchor="ctr"/>
            <a:lstStyle>
              <a:lvl1pPr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a:buClr>
                  <a:srgbClr val="DC0081"/>
                </a:buClr>
                <a:buFont typeface="Wingdings" charset="2"/>
                <a:buNone/>
              </a:pPr>
              <a:r>
                <a:rPr lang="en-US" altLang="en-US" b="0" dirty="0">
                  <a:solidFill>
                    <a:schemeClr val="accent2">
                      <a:lumMod val="50000"/>
                    </a:schemeClr>
                  </a:solidFill>
                  <a:latin typeface="Calibri" charset="0"/>
                  <a:ea typeface="Calibri" charset="0"/>
                  <a:cs typeface="Calibri" charset="0"/>
                </a:rPr>
                <a:t>Add the anonymous method as a handler for a delegate</a:t>
              </a:r>
            </a:p>
          </p:txBody>
        </p:sp>
        <p:sp>
          <p:nvSpPr>
            <p:cNvPr id="16" name="AutoShape 4"/>
            <p:cNvSpPr>
              <a:spLocks noChangeArrowheads="1"/>
            </p:cNvSpPr>
            <p:nvPr/>
          </p:nvSpPr>
          <p:spPr bwMode="auto">
            <a:xfrm>
              <a:off x="3219450" y="1252187"/>
              <a:ext cx="2346325" cy="842860"/>
            </a:xfrm>
            <a:prstGeom prst="roundRect">
              <a:avLst>
                <a:gd name="adj" fmla="val 16667"/>
              </a:avLst>
            </a:prstGeom>
            <a:noFill/>
            <a:ln w="9525">
              <a:noFill/>
              <a:round/>
              <a:headEnd/>
              <a:tailEnd/>
            </a:ln>
          </p:spPr>
          <p:txBody>
            <a:bodyPr lIns="274320" tIns="0" anchor="ctr"/>
            <a:lstStyle>
              <a:lvl1pPr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a:buClr>
                  <a:srgbClr val="DC0081"/>
                </a:buClr>
                <a:buFont typeface="Wingdings" charset="2"/>
                <a:buNone/>
              </a:pPr>
              <a:r>
                <a:rPr lang="en-US" altLang="en-US" b="0" dirty="0">
                  <a:solidFill>
                    <a:schemeClr val="accent2">
                      <a:lumMod val="50000"/>
                    </a:schemeClr>
                  </a:solidFill>
                  <a:latin typeface="Calibri" charset="0"/>
                  <a:ea typeface="Calibri" charset="0"/>
                  <a:cs typeface="Calibri" charset="0"/>
                </a:rPr>
                <a:t>Use the overloaded </a:t>
              </a:r>
              <a:r>
                <a:rPr lang="en-US" altLang="en-US" dirty="0">
                  <a:solidFill>
                    <a:schemeClr val="accent2">
                      <a:lumMod val="50000"/>
                    </a:schemeClr>
                  </a:solidFill>
                  <a:latin typeface="Calibri" charset="0"/>
                  <a:ea typeface="Calibri" charset="0"/>
                  <a:cs typeface="Calibri" charset="0"/>
                </a:rPr>
                <a:t>delegate</a:t>
              </a:r>
              <a:r>
                <a:rPr lang="en-US" altLang="en-US" b="0" dirty="0">
                  <a:solidFill>
                    <a:schemeClr val="accent2">
                      <a:lumMod val="50000"/>
                    </a:schemeClr>
                  </a:solidFill>
                  <a:latin typeface="Calibri" charset="0"/>
                  <a:ea typeface="Calibri" charset="0"/>
                  <a:cs typeface="Calibri" charset="0"/>
                </a:rPr>
                <a:t> keyword</a:t>
              </a:r>
            </a:p>
          </p:txBody>
        </p:sp>
        <p:sp>
          <p:nvSpPr>
            <p:cNvPr id="17" name="AutoShape 4"/>
            <p:cNvSpPr>
              <a:spLocks noChangeArrowheads="1"/>
            </p:cNvSpPr>
            <p:nvPr/>
          </p:nvSpPr>
          <p:spPr bwMode="auto">
            <a:xfrm>
              <a:off x="6046788" y="1149351"/>
              <a:ext cx="2563813" cy="1441450"/>
            </a:xfrm>
            <a:prstGeom prst="roundRect">
              <a:avLst>
                <a:gd name="adj" fmla="val 16667"/>
              </a:avLst>
            </a:prstGeom>
            <a:noFill/>
            <a:ln w="9525">
              <a:noFill/>
              <a:round/>
              <a:headEnd/>
              <a:tailEnd/>
            </a:ln>
          </p:spPr>
          <p:txBody>
            <a:bodyPr lIns="274320" tIns="0" anchor="ctr"/>
            <a:lstStyle>
              <a:lvl1pPr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a:buClr>
                  <a:srgbClr val="DC0081"/>
                </a:buClr>
                <a:buFont typeface="Wingdings" charset="2"/>
                <a:buNone/>
              </a:pPr>
              <a:r>
                <a:rPr lang="en-US" altLang="en-US" b="0">
                  <a:solidFill>
                    <a:schemeClr val="accent2">
                      <a:lumMod val="50000"/>
                    </a:schemeClr>
                  </a:solidFill>
                  <a:latin typeface="Calibri" charset="0"/>
                  <a:ea typeface="Calibri" charset="0"/>
                  <a:cs typeface="Calibri" charset="0"/>
                </a:rPr>
                <a:t>Optionally specify the parameter names and types for the anonymous method</a:t>
              </a:r>
            </a:p>
          </p:txBody>
        </p:sp>
        <p:sp>
          <p:nvSpPr>
            <p:cNvPr id="18" name="AutoShape 4"/>
            <p:cNvSpPr>
              <a:spLocks noChangeArrowheads="1"/>
            </p:cNvSpPr>
            <p:nvPr/>
          </p:nvSpPr>
          <p:spPr bwMode="auto">
            <a:xfrm>
              <a:off x="319088" y="4856616"/>
              <a:ext cx="5153023" cy="500063"/>
            </a:xfrm>
            <a:prstGeom prst="roundRect">
              <a:avLst>
                <a:gd name="adj" fmla="val 16667"/>
              </a:avLst>
            </a:prstGeom>
            <a:noFill/>
            <a:ln w="9525">
              <a:noFill/>
              <a:round/>
              <a:headEnd/>
              <a:tailEnd/>
            </a:ln>
          </p:spPr>
          <p:txBody>
            <a:bodyPr lIns="274320" tIns="0" anchor="ctr"/>
            <a:lstStyle>
              <a:lvl1pPr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algn="ctr">
                <a:buClr>
                  <a:srgbClr val="DC0081"/>
                </a:buClr>
                <a:buFont typeface="Wingdings" charset="2"/>
                <a:buNone/>
              </a:pPr>
              <a:r>
                <a:rPr lang="en-US" altLang="en-US" b="0">
                  <a:solidFill>
                    <a:schemeClr val="accent2">
                      <a:lumMod val="50000"/>
                    </a:schemeClr>
                  </a:solidFill>
                  <a:latin typeface="Calibri" charset="0"/>
                  <a:ea typeface="Calibri" charset="0"/>
                  <a:cs typeface="Calibri" charset="0"/>
                </a:rPr>
                <a:t>Add the method body for the anonymous method</a:t>
              </a:r>
              <a:endParaRPr lang="en-US" altLang="en-US">
                <a:solidFill>
                  <a:schemeClr val="accent2">
                    <a:lumMod val="50000"/>
                  </a:schemeClr>
                </a:solidFill>
                <a:latin typeface="Calibri" charset="0"/>
                <a:ea typeface="Calibri" charset="0"/>
                <a:cs typeface="Calibri" charset="0"/>
              </a:endParaRPr>
            </a:p>
          </p:txBody>
        </p:sp>
        <p:cxnSp>
          <p:nvCxnSpPr>
            <p:cNvPr id="19" name="Shape 210"/>
            <p:cNvCxnSpPr>
              <a:stCxn id="18" idx="0"/>
            </p:cNvCxnSpPr>
            <p:nvPr/>
          </p:nvCxnSpPr>
          <p:spPr>
            <a:xfrm flipV="1">
              <a:off x="2895600" y="4156471"/>
              <a:ext cx="762000" cy="70014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24" name="Shape 210"/>
            <p:cNvCxnSpPr>
              <a:stCxn id="15" idx="2"/>
            </p:cNvCxnSpPr>
            <p:nvPr/>
          </p:nvCxnSpPr>
          <p:spPr>
            <a:xfrm>
              <a:off x="1331912" y="2226696"/>
              <a:ext cx="1797049" cy="121653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27" name="Shape 210"/>
            <p:cNvCxnSpPr>
              <a:stCxn id="16" idx="2"/>
            </p:cNvCxnSpPr>
            <p:nvPr/>
          </p:nvCxnSpPr>
          <p:spPr>
            <a:xfrm>
              <a:off x="4392613" y="2095047"/>
              <a:ext cx="1204913" cy="1239044"/>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30" name="Shape 210"/>
            <p:cNvCxnSpPr>
              <a:stCxn id="17" idx="2"/>
            </p:cNvCxnSpPr>
            <p:nvPr/>
          </p:nvCxnSpPr>
          <p:spPr>
            <a:xfrm flipH="1">
              <a:off x="6858001" y="2590801"/>
              <a:ext cx="470694" cy="713240"/>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Tree>
    <p:extLst>
      <p:ext uri="{BB962C8B-B14F-4D97-AF65-F5344CB8AC3E}">
        <p14:creationId xmlns:p14="http://schemas.microsoft.com/office/powerpoint/2010/main" val="1246749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nonymous </a:t>
            </a:r>
            <a:r>
              <a:rPr lang="en-US" dirty="0"/>
              <a:t>methods</a:t>
            </a:r>
          </a:p>
        </p:txBody>
      </p:sp>
      <p:sp>
        <p:nvSpPr>
          <p:cNvPr id="3" name="Shape 454"/>
          <p:cNvSpPr/>
          <p:nvPr/>
        </p:nvSpPr>
        <p:spPr>
          <a:xfrm>
            <a:off x="502447" y="838200"/>
            <a:ext cx="7751762" cy="4386262"/>
          </a:xfrm>
          <a:prstGeom prst="rect">
            <a:avLst/>
          </a:prstGeom>
          <a:noFill/>
          <a:ln>
            <a:noFill/>
          </a:ln>
        </p:spPr>
        <p:txBody>
          <a:bodyPr lIns="0" tIns="0" rIns="0" bIns="0" anchor="t" anchorCtr="0">
            <a:noAutofit/>
          </a:bodyPr>
          <a:lstStyle/>
          <a:p>
            <a:pPr marL="174625" marR="0" lvl="0" indent="-174625" algn="l" rtl="0">
              <a:lnSpc>
                <a:spcPct val="90000"/>
              </a:lnSpc>
              <a:spcBef>
                <a:spcPts val="0"/>
              </a:spcBef>
              <a:spcAft>
                <a:spcPts val="0"/>
              </a:spcAft>
              <a:buClr>
                <a:schemeClr val="hlink"/>
              </a:buClr>
              <a:buFont typeface="Arial"/>
              <a:buNone/>
            </a:pPr>
            <a:endParaRPr sz="2000">
              <a:solidFill>
                <a:schemeClr val="accent2">
                  <a:lumMod val="50000"/>
                </a:schemeClr>
              </a:solidFill>
              <a:latin typeface="Arial"/>
              <a:ea typeface="Arial"/>
              <a:cs typeface="Arial"/>
              <a:sym typeface="Arial"/>
            </a:endParaRPr>
          </a:p>
        </p:txBody>
      </p:sp>
      <p:grpSp>
        <p:nvGrpSpPr>
          <p:cNvPr id="9" name="Group 8"/>
          <p:cNvGrpSpPr/>
          <p:nvPr/>
        </p:nvGrpSpPr>
        <p:grpSpPr>
          <a:xfrm>
            <a:off x="131023" y="838200"/>
            <a:ext cx="8881954" cy="3418211"/>
            <a:chOff x="262046" y="717349"/>
            <a:chExt cx="8881954" cy="3418211"/>
          </a:xfrm>
        </p:grpSpPr>
        <p:cxnSp>
          <p:nvCxnSpPr>
            <p:cNvPr id="19" name="Shape 210"/>
            <p:cNvCxnSpPr>
              <a:endCxn id="20" idx="1"/>
            </p:cNvCxnSpPr>
            <p:nvPr/>
          </p:nvCxnSpPr>
          <p:spPr>
            <a:xfrm>
              <a:off x="2743200" y="2034357"/>
              <a:ext cx="4253777" cy="585558"/>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nvGrpSpPr>
            <p:cNvPr id="7" name="Group 6"/>
            <p:cNvGrpSpPr/>
            <p:nvPr/>
          </p:nvGrpSpPr>
          <p:grpSpPr>
            <a:xfrm>
              <a:off x="262046" y="717349"/>
              <a:ext cx="8881954" cy="3418211"/>
              <a:chOff x="109646" y="848989"/>
              <a:chExt cx="8924708" cy="3403393"/>
            </a:xfrm>
          </p:grpSpPr>
          <p:grpSp>
            <p:nvGrpSpPr>
              <p:cNvPr id="6" name="Group 5"/>
              <p:cNvGrpSpPr/>
              <p:nvPr/>
            </p:nvGrpSpPr>
            <p:grpSpPr>
              <a:xfrm>
                <a:off x="109646" y="848989"/>
                <a:ext cx="8924708" cy="3403393"/>
                <a:chOff x="0" y="652464"/>
                <a:chExt cx="8924708" cy="3403393"/>
              </a:xfrm>
            </p:grpSpPr>
            <p:sp>
              <p:nvSpPr>
                <p:cNvPr id="14" name="Rectangle 13"/>
                <p:cNvSpPr/>
                <p:nvPr/>
              </p:nvSpPr>
              <p:spPr>
                <a:xfrm>
                  <a:off x="209442" y="3194083"/>
                  <a:ext cx="8505823" cy="861774"/>
                </a:xfrm>
                <a:prstGeom prst="rect">
                  <a:avLst/>
                </a:prstGeom>
              </p:spPr>
              <p:txBody>
                <a:bodyPr wrap="square">
                  <a:spAutoFit/>
                </a:bodyPr>
                <a:lstStyle/>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delegate void </a:t>
                  </a:r>
                  <a:r>
                    <a:rPr lang="en-US" sz="1600" dirty="0" err="1">
                      <a:solidFill>
                        <a:schemeClr val="accent2">
                          <a:lumMod val="50000"/>
                        </a:schemeClr>
                      </a:solidFill>
                      <a:latin typeface="Consolas"/>
                      <a:ea typeface="Consolas"/>
                      <a:cs typeface="Consolas"/>
                      <a:sym typeface="Consolas"/>
                    </a:rPr>
                    <a:t>DelegateType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params</a:t>
                  </a:r>
                  <a:r>
                    <a:rPr lang="en-US" sz="1600" dirty="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int</a:t>
                  </a:r>
                  <a:r>
                    <a:rPr lang="en-US" sz="1600" dirty="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arr</a:t>
                  </a: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return delegate(</a:t>
                  </a:r>
                  <a:r>
                    <a:rPr lang="en-US" sz="1600" b="1" dirty="0" err="1">
                      <a:solidFill>
                        <a:schemeClr val="accent2">
                          <a:lumMod val="50000"/>
                        </a:schemeClr>
                      </a:solidFill>
                      <a:latin typeface="Consolas"/>
                      <a:ea typeface="Consolas"/>
                      <a:cs typeface="Consolas"/>
                      <a:sym typeface="Consolas"/>
                    </a:rPr>
                    <a:t>params</a:t>
                  </a:r>
                  <a:r>
                    <a:rPr lang="en-US" sz="1600" dirty="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int</a:t>
                  </a:r>
                  <a:r>
                    <a:rPr lang="en-US" sz="1600" dirty="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arr</a:t>
                  </a:r>
                  <a:r>
                    <a:rPr lang="en-US" sz="1600" dirty="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Console.WriteLine</a:t>
                  </a:r>
                  <a:r>
                    <a:rPr lang="en-US" sz="1600" dirty="0">
                      <a:solidFill>
                        <a:schemeClr val="accent2">
                          <a:lumMod val="50000"/>
                        </a:schemeClr>
                      </a:solidFill>
                      <a:latin typeface="Consolas"/>
                      <a:ea typeface="Consolas"/>
                      <a:cs typeface="Consolas"/>
                      <a:sym typeface="Consolas"/>
                    </a:rPr>
                    <a:t>("Hello");};</a:t>
                  </a:r>
                </a:p>
              </p:txBody>
            </p:sp>
            <p:sp>
              <p:nvSpPr>
                <p:cNvPr id="15" name="AutoShape 4"/>
                <p:cNvSpPr>
                  <a:spLocks noChangeArrowheads="1"/>
                </p:cNvSpPr>
                <p:nvPr/>
              </p:nvSpPr>
              <p:spPr bwMode="auto">
                <a:xfrm>
                  <a:off x="0" y="652464"/>
                  <a:ext cx="8924708" cy="1773991"/>
                </a:xfrm>
                <a:prstGeom prst="roundRect">
                  <a:avLst>
                    <a:gd name="adj" fmla="val 16667"/>
                  </a:avLst>
                </a:prstGeom>
                <a:noFill/>
                <a:ln w="9525">
                  <a:noFill/>
                  <a:round/>
                  <a:headEnd/>
                  <a:tailEnd/>
                </a:ln>
              </p:spPr>
              <p:txBody>
                <a:bodyPr lIns="274320" tIns="0" anchor="ctr"/>
                <a:lstStyle>
                  <a:lvl1pPr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lvl="0">
                    <a:spcBef>
                      <a:spcPts val="0"/>
                    </a:spcBef>
                    <a:spcAft>
                      <a:spcPts val="0"/>
                    </a:spcAft>
                    <a:buSzPct val="25000"/>
                  </a:pPr>
                  <a:r>
                    <a:rPr lang="en-US" sz="1600" b="0" dirty="0">
                      <a:solidFill>
                        <a:schemeClr val="accent2">
                          <a:lumMod val="50000"/>
                        </a:schemeClr>
                      </a:solidFill>
                      <a:latin typeface="Consolas"/>
                      <a:ea typeface="Consolas"/>
                      <a:cs typeface="Consolas"/>
                      <a:sym typeface="Consolas"/>
                    </a:rPr>
                    <a:t>delegate void </a:t>
                  </a:r>
                  <a:r>
                    <a:rPr lang="en-US" sz="1600" b="0" dirty="0" err="1">
                      <a:solidFill>
                        <a:schemeClr val="accent2">
                          <a:lumMod val="50000"/>
                        </a:schemeClr>
                      </a:solidFill>
                      <a:latin typeface="Consolas"/>
                      <a:ea typeface="Consolas"/>
                      <a:cs typeface="Consolas"/>
                      <a:sym typeface="Consolas"/>
                    </a:rPr>
                    <a:t>DelegateType</a:t>
                  </a:r>
                  <a:r>
                    <a:rPr lang="en-US" sz="1600" b="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en-US" sz="1600" b="0" dirty="0">
                      <a:solidFill>
                        <a:schemeClr val="accent2">
                          <a:lumMod val="50000"/>
                        </a:schemeClr>
                      </a:solidFill>
                      <a:latin typeface="Consolas"/>
                      <a:ea typeface="Consolas"/>
                      <a:cs typeface="Consolas"/>
                      <a:sym typeface="Consolas"/>
                    </a:rPr>
                    <a:t>. . </a:t>
                  </a:r>
                  <a:r>
                    <a:rPr lang="en-US" sz="1600" b="0" dirty="0" smtClean="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en-US" sz="1600" b="0" dirty="0" err="1" smtClean="0">
                      <a:solidFill>
                        <a:schemeClr val="accent2">
                          <a:lumMod val="50000"/>
                        </a:schemeClr>
                      </a:solidFill>
                      <a:latin typeface="Consolas"/>
                      <a:ea typeface="Consolas"/>
                      <a:cs typeface="Consolas"/>
                      <a:sym typeface="Consolas"/>
                    </a:rPr>
                    <a:t>DelegateType</a:t>
                  </a:r>
                  <a:r>
                    <a:rPr lang="en-US" sz="1600" b="0" dirty="0" smtClean="0">
                      <a:solidFill>
                        <a:schemeClr val="accent2">
                          <a:lumMod val="50000"/>
                        </a:schemeClr>
                      </a:solidFill>
                      <a:latin typeface="Consolas"/>
                      <a:ea typeface="Consolas"/>
                      <a:cs typeface="Consolas"/>
                      <a:sym typeface="Consolas"/>
                    </a:rPr>
                    <a:t> </a:t>
                  </a:r>
                  <a:r>
                    <a:rPr lang="en-US" sz="1600" b="0" dirty="0" err="1">
                      <a:solidFill>
                        <a:schemeClr val="accent2">
                          <a:lumMod val="50000"/>
                        </a:schemeClr>
                      </a:solidFill>
                      <a:latin typeface="Consolas"/>
                      <a:ea typeface="Consolas"/>
                      <a:cs typeface="Consolas"/>
                      <a:sym typeface="Consolas"/>
                    </a:rPr>
                    <a:t>delegateInstance</a:t>
                  </a:r>
                  <a:r>
                    <a:rPr lang="en-US" sz="1600" b="0" dirty="0">
                      <a:solidFill>
                        <a:schemeClr val="accent2">
                          <a:lumMod val="50000"/>
                        </a:schemeClr>
                      </a:solidFill>
                      <a:latin typeface="Consolas"/>
                      <a:ea typeface="Consolas"/>
                      <a:cs typeface="Consolas"/>
                      <a:sym typeface="Consolas"/>
                    </a:rPr>
                    <a:t> = delegate() { </a:t>
                  </a:r>
                  <a:r>
                    <a:rPr lang="en-US" sz="1600" b="0" dirty="0" err="1">
                      <a:solidFill>
                        <a:schemeClr val="accent2">
                          <a:lumMod val="50000"/>
                        </a:schemeClr>
                      </a:solidFill>
                      <a:latin typeface="Consolas"/>
                      <a:ea typeface="Consolas"/>
                      <a:cs typeface="Consolas"/>
                      <a:sym typeface="Consolas"/>
                    </a:rPr>
                    <a:t>Console.WriteLine</a:t>
                  </a:r>
                  <a:r>
                    <a:rPr lang="en-US" sz="1600" b="0" dirty="0">
                      <a:solidFill>
                        <a:schemeClr val="accent2">
                          <a:lumMod val="50000"/>
                        </a:schemeClr>
                      </a:solidFill>
                      <a:latin typeface="Consolas"/>
                      <a:ea typeface="Consolas"/>
                      <a:cs typeface="Consolas"/>
                      <a:sym typeface="Consolas"/>
                    </a:rPr>
                    <a:t>("Hello"); };</a:t>
                  </a:r>
                </a:p>
                <a:p>
                  <a:pPr lvl="0">
                    <a:spcBef>
                      <a:spcPts val="0"/>
                    </a:spcBef>
                    <a:spcAft>
                      <a:spcPts val="0"/>
                    </a:spcAft>
                    <a:buSzPct val="25000"/>
                  </a:pPr>
                  <a:r>
                    <a:rPr lang="en-US" sz="1600" b="0" dirty="0" err="1">
                      <a:solidFill>
                        <a:schemeClr val="accent2">
                          <a:lumMod val="50000"/>
                        </a:schemeClr>
                      </a:solidFill>
                      <a:latin typeface="Consolas"/>
                      <a:ea typeface="Consolas"/>
                      <a:cs typeface="Consolas"/>
                      <a:sym typeface="Consolas"/>
                    </a:rPr>
                    <a:t>delegateInstance</a:t>
                  </a:r>
                  <a:r>
                    <a:rPr lang="en-US" sz="1600" b="0" dirty="0">
                      <a:solidFill>
                        <a:schemeClr val="accent2">
                          <a:lumMod val="50000"/>
                        </a:schemeClr>
                      </a:solidFill>
                      <a:latin typeface="Consolas"/>
                      <a:ea typeface="Consolas"/>
                      <a:cs typeface="Consolas"/>
                      <a:sym typeface="Consolas"/>
                    </a:rPr>
                    <a:t> += delegate() { </a:t>
                  </a:r>
                  <a:r>
                    <a:rPr lang="en-US" sz="1600" b="0" dirty="0" err="1">
                      <a:solidFill>
                        <a:schemeClr val="accent2">
                          <a:lumMod val="50000"/>
                        </a:schemeClr>
                      </a:solidFill>
                      <a:latin typeface="Consolas"/>
                      <a:ea typeface="Consolas"/>
                      <a:cs typeface="Consolas"/>
                      <a:sym typeface="Consolas"/>
                    </a:rPr>
                    <a:t>Console.WriteLine</a:t>
                  </a:r>
                  <a:r>
                    <a:rPr lang="en-US" sz="1600" b="0" dirty="0">
                      <a:solidFill>
                        <a:schemeClr val="accent2">
                          <a:lumMod val="50000"/>
                        </a:schemeClr>
                      </a:solidFill>
                      <a:latin typeface="Consolas"/>
                      <a:ea typeface="Consolas"/>
                      <a:cs typeface="Consolas"/>
                      <a:sym typeface="Consolas"/>
                    </a:rPr>
                    <a:t>("Bonjour"); };</a:t>
                  </a:r>
                </a:p>
                <a:p>
                  <a:pPr lvl="0">
                    <a:spcBef>
                      <a:spcPts val="0"/>
                    </a:spcBef>
                    <a:spcAft>
                      <a:spcPts val="0"/>
                    </a:spcAft>
                    <a:buSzPct val="25000"/>
                  </a:pPr>
                  <a:r>
                    <a:rPr lang="en-US" sz="1600" b="0" dirty="0" err="1">
                      <a:solidFill>
                        <a:schemeClr val="accent2">
                          <a:lumMod val="50000"/>
                        </a:schemeClr>
                      </a:solidFill>
                      <a:latin typeface="Consolas"/>
                      <a:ea typeface="Consolas"/>
                      <a:cs typeface="Consolas"/>
                      <a:sym typeface="Consolas"/>
                    </a:rPr>
                    <a:t>delegateInstance</a:t>
                  </a:r>
                  <a:r>
                    <a:rPr lang="en-US" sz="1600" b="0" dirty="0">
                      <a:solidFill>
                        <a:schemeClr val="accent2">
                          <a:lumMod val="50000"/>
                        </a:schemeClr>
                      </a:solidFill>
                      <a:latin typeface="Consolas"/>
                      <a:ea typeface="Consolas"/>
                      <a:cs typeface="Consolas"/>
                      <a:sym typeface="Consolas"/>
                    </a:rPr>
                    <a:t>();</a:t>
                  </a:r>
                </a:p>
              </p:txBody>
            </p:sp>
          </p:grpSp>
          <p:sp>
            <p:nvSpPr>
              <p:cNvPr id="20" name="Shape 477"/>
              <p:cNvSpPr/>
              <p:nvPr/>
            </p:nvSpPr>
            <p:spPr>
              <a:xfrm>
                <a:off x="6876996" y="2418538"/>
                <a:ext cx="1295400" cy="649538"/>
              </a:xfrm>
              <a:prstGeom prst="roundRect">
                <a:avLst>
                  <a:gd name="adj" fmla="val 16667"/>
                </a:avLst>
              </a:prstGeom>
              <a:solidFill>
                <a:schemeClr val="lt1"/>
              </a:solidFill>
              <a:ln w="28575" cap="flat" cmpd="sng">
                <a:solidFill>
                  <a:schemeClr val="accent2">
                    <a:lumMod val="50000"/>
                  </a:schemeClr>
                </a:solidFill>
                <a:prstDash val="sysDash"/>
                <a:round/>
                <a:headEnd type="none" w="med" len="med"/>
                <a:tailEnd type="none" w="med" len="med"/>
              </a:ln>
            </p:spPr>
            <p:txBody>
              <a:bodyPr lIns="91425" tIns="45700" rIns="91425" bIns="45700" anchor="ctr" anchorCtr="0">
                <a:noAutofit/>
              </a:bodyPr>
              <a:lstStyle/>
              <a:p>
                <a:pPr marL="0" marR="0" lvl="0" indent="0" algn="just" rtl="0">
                  <a:spcBef>
                    <a:spcPts val="0"/>
                  </a:spcBef>
                  <a:spcAft>
                    <a:spcPts val="0"/>
                  </a:spcAft>
                  <a:buSzPct val="25000"/>
                  <a:buNone/>
                </a:pPr>
                <a:r>
                  <a:rPr lang="en-US" sz="1600" dirty="0">
                    <a:solidFill>
                      <a:schemeClr val="accent2">
                        <a:lumMod val="50000"/>
                      </a:schemeClr>
                    </a:solidFill>
                    <a:latin typeface="Consolas" charset="0"/>
                    <a:ea typeface="Consolas" charset="0"/>
                    <a:cs typeface="Consolas" charset="0"/>
                    <a:sym typeface="Arial"/>
                  </a:rPr>
                  <a:t>Hello</a:t>
                </a:r>
              </a:p>
              <a:p>
                <a:pPr marL="0" marR="0" lvl="0" indent="0" algn="just" rtl="0">
                  <a:spcBef>
                    <a:spcPts val="0"/>
                  </a:spcBef>
                  <a:spcAft>
                    <a:spcPts val="0"/>
                  </a:spcAft>
                  <a:buSzPct val="25000"/>
                  <a:buNone/>
                </a:pPr>
                <a:r>
                  <a:rPr lang="en-US" sz="1600" dirty="0">
                    <a:solidFill>
                      <a:schemeClr val="accent2">
                        <a:lumMod val="50000"/>
                      </a:schemeClr>
                    </a:solidFill>
                    <a:latin typeface="Consolas" charset="0"/>
                    <a:ea typeface="Consolas" charset="0"/>
                    <a:cs typeface="Consolas" charset="0"/>
                    <a:sym typeface="Arial"/>
                  </a:rPr>
                  <a:t>Bonjour</a:t>
                </a:r>
              </a:p>
            </p:txBody>
          </p:sp>
        </p:grpSp>
      </p:grpSp>
      <p:sp>
        <p:nvSpPr>
          <p:cNvPr id="23" name="Shape 481"/>
          <p:cNvSpPr/>
          <p:nvPr/>
        </p:nvSpPr>
        <p:spPr>
          <a:xfrm>
            <a:off x="7503580" y="3256277"/>
            <a:ext cx="1025794" cy="921581"/>
          </a:xfrm>
          <a:prstGeom prst="irregularSeal1">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med" len="med"/>
            <a:tailEnd type="none" w="med" len="med"/>
          </a:ln>
          <a:effectLst>
            <a:outerShdw blurRad="39999"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b="1" dirty="0">
                <a:solidFill>
                  <a:schemeClr val="accent2">
                    <a:lumMod val="50000"/>
                  </a:schemeClr>
                </a:solidFill>
                <a:latin typeface="Consolas" charset="0"/>
                <a:ea typeface="Consolas" charset="0"/>
                <a:cs typeface="Consolas" charset="0"/>
                <a:sym typeface="Arial"/>
              </a:rPr>
              <a:t>CTE</a:t>
            </a:r>
          </a:p>
        </p:txBody>
      </p:sp>
    </p:spTree>
    <p:extLst>
      <p:ext uri="{BB962C8B-B14F-4D97-AF65-F5344CB8AC3E}">
        <p14:creationId xmlns:p14="http://schemas.microsoft.com/office/powerpoint/2010/main" val="2049250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smtClean="0"/>
              <a:t>Lambda Expression</a:t>
            </a:r>
            <a:endParaRPr lang="en-US" dirty="0"/>
          </a:p>
        </p:txBody>
      </p:sp>
      <p:grpSp>
        <p:nvGrpSpPr>
          <p:cNvPr id="35" name="Group 34"/>
          <p:cNvGrpSpPr/>
          <p:nvPr/>
        </p:nvGrpSpPr>
        <p:grpSpPr>
          <a:xfrm>
            <a:off x="244187" y="935586"/>
            <a:ext cx="8655625" cy="4810059"/>
            <a:chOff x="244187" y="935586"/>
            <a:chExt cx="8655625" cy="4810059"/>
          </a:xfrm>
        </p:grpSpPr>
        <p:grpSp>
          <p:nvGrpSpPr>
            <p:cNvPr id="32" name="Group 31"/>
            <p:cNvGrpSpPr/>
            <p:nvPr/>
          </p:nvGrpSpPr>
          <p:grpSpPr>
            <a:xfrm>
              <a:off x="244187" y="935586"/>
              <a:ext cx="8655625" cy="3960208"/>
              <a:chOff x="467593" y="438249"/>
              <a:chExt cx="8655625" cy="3960208"/>
            </a:xfrm>
          </p:grpSpPr>
          <p:sp>
            <p:nvSpPr>
              <p:cNvPr id="3" name="Rectangle 2"/>
              <p:cNvSpPr/>
              <p:nvPr/>
            </p:nvSpPr>
            <p:spPr>
              <a:xfrm>
                <a:off x="467593" y="438249"/>
                <a:ext cx="6629400" cy="1338828"/>
              </a:xfrm>
              <a:prstGeom prst="rect">
                <a:avLst/>
              </a:prstGeom>
            </p:spPr>
            <p:txBody>
              <a:bodyPr wrap="square">
                <a:spAutoFit/>
              </a:bodyPr>
              <a:lstStyle/>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A lambda expression is an expression that returns a </a:t>
                </a:r>
                <a:r>
                  <a:rPr lang="en-US" altLang="en-US" dirty="0" smtClean="0">
                    <a:solidFill>
                      <a:schemeClr val="accent2">
                        <a:lumMod val="50000"/>
                      </a:schemeClr>
                    </a:solidFill>
                    <a:latin typeface="Calibri" charset="0"/>
                    <a:ea typeface="Calibri" charset="0"/>
                    <a:cs typeface="Calibri" charset="0"/>
                  </a:rPr>
                  <a:t>method</a:t>
                </a:r>
              </a:p>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Lambda expressions are defined by using the </a:t>
                </a:r>
                <a:r>
                  <a:rPr lang="en-US" altLang="en-US" b="1" dirty="0">
                    <a:solidFill>
                      <a:schemeClr val="accent2">
                        <a:lumMod val="50000"/>
                      </a:schemeClr>
                    </a:solidFill>
                    <a:latin typeface="Calibri" charset="0"/>
                    <a:ea typeface="Calibri" charset="0"/>
                    <a:cs typeface="Calibri" charset="0"/>
                  </a:rPr>
                  <a:t>=&gt; operator</a:t>
                </a:r>
              </a:p>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Lambda expressions use a natural and concise </a:t>
                </a:r>
                <a:r>
                  <a:rPr lang="en-US" altLang="en-US" dirty="0" smtClean="0">
                    <a:solidFill>
                      <a:schemeClr val="accent2">
                        <a:lumMod val="50000"/>
                      </a:schemeClr>
                    </a:solidFill>
                    <a:latin typeface="Calibri" charset="0"/>
                    <a:ea typeface="Calibri" charset="0"/>
                    <a:cs typeface="Calibri" charset="0"/>
                  </a:rPr>
                  <a:t>syntax</a:t>
                </a:r>
                <a:endParaRPr lang="en-US" altLang="en-US" dirty="0">
                  <a:solidFill>
                    <a:schemeClr val="accent2">
                      <a:lumMod val="50000"/>
                    </a:schemeClr>
                  </a:solidFill>
                  <a:latin typeface="Calibri" charset="0"/>
                  <a:ea typeface="Calibri" charset="0"/>
                  <a:cs typeface="Calibri" charset="0"/>
                </a:endParaRPr>
              </a:p>
            </p:txBody>
          </p:sp>
          <p:sp>
            <p:nvSpPr>
              <p:cNvPr id="4" name="Rectangle 3"/>
              <p:cNvSpPr/>
              <p:nvPr/>
            </p:nvSpPr>
            <p:spPr>
              <a:xfrm>
                <a:off x="5313218" y="3091945"/>
                <a:ext cx="3810000" cy="840230"/>
              </a:xfrm>
              <a:prstGeom prst="rect">
                <a:avLst/>
              </a:prstGeom>
            </p:spPr>
            <p:txBody>
              <a:bodyPr wrap="square">
                <a:spAutoFit/>
              </a:bodyPr>
              <a:lstStyle/>
              <a:p>
                <a:pPr algn="ctr">
                  <a:lnSpc>
                    <a:spcPct val="135000"/>
                  </a:lnSpc>
                  <a:buClr>
                    <a:schemeClr val="hlink"/>
                  </a:buClr>
                  <a:buSzPct val="90000"/>
                </a:pPr>
                <a:r>
                  <a:rPr lang="en-US" altLang="en-US" dirty="0">
                    <a:solidFill>
                      <a:schemeClr val="accent2">
                        <a:lumMod val="50000"/>
                      </a:schemeClr>
                    </a:solidFill>
                    <a:latin typeface="Bradley Hand" charset="0"/>
                    <a:ea typeface="Bradley Hand" charset="0"/>
                    <a:cs typeface="Bradley Hand" charset="0"/>
                  </a:rPr>
                  <a:t>This code example can be read as: Given x, calculate x * </a:t>
                </a:r>
                <a:r>
                  <a:rPr lang="en-US" altLang="en-US" dirty="0" smtClean="0">
                    <a:solidFill>
                      <a:schemeClr val="accent2">
                        <a:lumMod val="50000"/>
                      </a:schemeClr>
                    </a:solidFill>
                    <a:latin typeface="Bradley Hand" charset="0"/>
                    <a:ea typeface="Bradley Hand" charset="0"/>
                    <a:cs typeface="Bradley Hand" charset="0"/>
                  </a:rPr>
                  <a:t>x</a:t>
                </a:r>
                <a:endParaRPr lang="en-US" altLang="en-US" dirty="0">
                  <a:solidFill>
                    <a:schemeClr val="accent2">
                      <a:lumMod val="50000"/>
                    </a:schemeClr>
                  </a:solidFill>
                  <a:latin typeface="Bradley Hand" charset="0"/>
                  <a:ea typeface="Bradley Hand" charset="0"/>
                  <a:cs typeface="Bradley Hand" charset="0"/>
                </a:endParaRPr>
              </a:p>
            </p:txBody>
          </p:sp>
          <p:sp>
            <p:nvSpPr>
              <p:cNvPr id="5" name="Rectangle 4"/>
              <p:cNvSpPr/>
              <p:nvPr/>
            </p:nvSpPr>
            <p:spPr>
              <a:xfrm>
                <a:off x="2840895" y="3202275"/>
                <a:ext cx="1306768" cy="338554"/>
              </a:xfrm>
              <a:prstGeom prst="rect">
                <a:avLst/>
              </a:prstGeom>
            </p:spPr>
            <p:txBody>
              <a:bodyPr wrap="none">
                <a:spAutoFit/>
              </a:bodyPr>
              <a:lstStyle/>
              <a:p>
                <a:pPr lvl="0">
                  <a:spcBef>
                    <a:spcPts val="0"/>
                  </a:spcBef>
                  <a:spcAft>
                    <a:spcPts val="0"/>
                  </a:spcAft>
                  <a:buSzPct val="25000"/>
                </a:pPr>
                <a:r>
                  <a:rPr lang="en-US" sz="1600" b="1">
                    <a:solidFill>
                      <a:schemeClr val="accent2">
                        <a:lumMod val="50000"/>
                      </a:schemeClr>
                    </a:solidFill>
                    <a:latin typeface="Consolas"/>
                    <a:ea typeface="Consolas"/>
                    <a:cs typeface="Consolas"/>
                    <a:sym typeface="Consolas"/>
                  </a:rPr>
                  <a:t>x =&gt; x * x</a:t>
                </a:r>
                <a:endParaRPr lang="en-US" sz="1600" b="1" dirty="0">
                  <a:solidFill>
                    <a:schemeClr val="accent2">
                      <a:lumMod val="50000"/>
                    </a:schemeClr>
                  </a:solidFill>
                  <a:latin typeface="Consolas"/>
                  <a:ea typeface="Consolas"/>
                  <a:cs typeface="Consolas"/>
                  <a:sym typeface="Consolas"/>
                </a:endParaRPr>
              </a:p>
            </p:txBody>
          </p:sp>
          <p:cxnSp>
            <p:nvCxnSpPr>
              <p:cNvPr id="6" name="Shape 210"/>
              <p:cNvCxnSpPr>
                <a:stCxn id="5" idx="3"/>
                <a:endCxn id="4" idx="1"/>
              </p:cNvCxnSpPr>
              <p:nvPr/>
            </p:nvCxnSpPr>
            <p:spPr>
              <a:xfrm>
                <a:off x="4147663" y="3371552"/>
                <a:ext cx="1165555" cy="140508"/>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11" name="Shape 210"/>
              <p:cNvCxnSpPr>
                <a:stCxn id="14" idx="0"/>
              </p:cNvCxnSpPr>
              <p:nvPr/>
            </p:nvCxnSpPr>
            <p:spPr>
              <a:xfrm flipH="1" flipV="1">
                <a:off x="3782293" y="3540829"/>
                <a:ext cx="295828" cy="391347"/>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14" name="Rectangle 13"/>
              <p:cNvSpPr/>
              <p:nvPr/>
            </p:nvSpPr>
            <p:spPr>
              <a:xfrm>
                <a:off x="3050842" y="3932176"/>
                <a:ext cx="2054558"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Body expression</a:t>
                </a:r>
                <a:endParaRPr lang="en-US" altLang="en-US" dirty="0">
                  <a:solidFill>
                    <a:schemeClr val="accent2">
                      <a:lumMod val="50000"/>
                    </a:schemeClr>
                  </a:solidFill>
                  <a:latin typeface="Bradley Hand" charset="0"/>
                  <a:ea typeface="Bradley Hand" charset="0"/>
                  <a:cs typeface="Bradley Hand" charset="0"/>
                </a:endParaRPr>
              </a:p>
            </p:txBody>
          </p:sp>
          <p:sp>
            <p:nvSpPr>
              <p:cNvPr id="17" name="Rectangle 16"/>
              <p:cNvSpPr/>
              <p:nvPr/>
            </p:nvSpPr>
            <p:spPr>
              <a:xfrm>
                <a:off x="907918" y="3932175"/>
                <a:ext cx="1401174" cy="466281"/>
              </a:xfrm>
              <a:prstGeom prst="rect">
                <a:avLst/>
              </a:prstGeom>
            </p:spPr>
            <p:txBody>
              <a:bodyPr wrap="square">
                <a:spAutoFit/>
              </a:bodyPr>
              <a:lstStyle/>
              <a:p>
                <a:pPr algn="ctr">
                  <a:lnSpc>
                    <a:spcPct val="135000"/>
                  </a:lnSpc>
                  <a:buClr>
                    <a:schemeClr val="hlink"/>
                  </a:buClr>
                  <a:buSzPct val="90000"/>
                </a:pPr>
                <a:r>
                  <a:rPr lang="en-US" altLang="en-US" smtClean="0">
                    <a:solidFill>
                      <a:schemeClr val="accent2">
                        <a:lumMod val="50000"/>
                      </a:schemeClr>
                    </a:solidFill>
                    <a:latin typeface="Bradley Hand" charset="0"/>
                    <a:ea typeface="Bradley Hand" charset="0"/>
                    <a:cs typeface="Bradley Hand" charset="0"/>
                  </a:rPr>
                  <a:t>Parameter </a:t>
                </a:r>
                <a:endParaRPr lang="en-US" altLang="en-US" dirty="0">
                  <a:solidFill>
                    <a:schemeClr val="accent2">
                      <a:lumMod val="50000"/>
                    </a:schemeClr>
                  </a:solidFill>
                  <a:latin typeface="Bradley Hand" charset="0"/>
                  <a:ea typeface="Bradley Hand" charset="0"/>
                  <a:cs typeface="Bradley Hand" charset="0"/>
                </a:endParaRPr>
              </a:p>
            </p:txBody>
          </p:sp>
          <p:sp>
            <p:nvSpPr>
              <p:cNvPr id="20" name="Rectangle 19"/>
              <p:cNvSpPr/>
              <p:nvPr/>
            </p:nvSpPr>
            <p:spPr>
              <a:xfrm>
                <a:off x="1960641" y="2249459"/>
                <a:ext cx="2022318"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Lambda operator</a:t>
                </a:r>
                <a:endParaRPr lang="en-US" altLang="en-US" dirty="0">
                  <a:solidFill>
                    <a:schemeClr val="accent2">
                      <a:lumMod val="50000"/>
                    </a:schemeClr>
                  </a:solidFill>
                  <a:latin typeface="Bradley Hand" charset="0"/>
                  <a:ea typeface="Bradley Hand" charset="0"/>
                  <a:cs typeface="Bradley Hand" charset="0"/>
                </a:endParaRPr>
              </a:p>
            </p:txBody>
          </p:sp>
          <p:cxnSp>
            <p:nvCxnSpPr>
              <p:cNvPr id="24" name="Shape 210"/>
              <p:cNvCxnSpPr/>
              <p:nvPr/>
            </p:nvCxnSpPr>
            <p:spPr>
              <a:xfrm>
                <a:off x="2971800" y="2671829"/>
                <a:ext cx="192945" cy="568358"/>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27" name="Shape 210"/>
              <p:cNvCxnSpPr>
                <a:stCxn id="17" idx="0"/>
              </p:cNvCxnSpPr>
              <p:nvPr/>
            </p:nvCxnSpPr>
            <p:spPr>
              <a:xfrm flipV="1">
                <a:off x="1608505" y="3503927"/>
                <a:ext cx="1232390" cy="428248"/>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
          <p:nvSpPr>
            <p:cNvPr id="33" name="Rectangle 32"/>
            <p:cNvSpPr/>
            <p:nvPr/>
          </p:nvSpPr>
          <p:spPr>
            <a:xfrm>
              <a:off x="244187" y="5407091"/>
              <a:ext cx="5531115" cy="338554"/>
            </a:xfrm>
            <a:prstGeom prst="rect">
              <a:avLst/>
            </a:prstGeom>
          </p:spPr>
          <p:txBody>
            <a:bodyPr wrap="square">
              <a:spAutoFit/>
            </a:bodyPr>
            <a:lstStyle/>
            <a:p>
              <a:r>
                <a:rPr lang="en-US" sz="1600" b="1" dirty="0">
                  <a:solidFill>
                    <a:schemeClr val="accent2">
                      <a:lumMod val="50000"/>
                    </a:schemeClr>
                  </a:solidFill>
                  <a:latin typeface="Consolas" charset="0"/>
                  <a:ea typeface="Consolas" charset="0"/>
                  <a:cs typeface="Consolas" charset="0"/>
                </a:rPr>
                <a:t>(</a:t>
              </a:r>
              <a:r>
                <a:rPr lang="en-US" sz="1600" b="1" i="1" dirty="0">
                  <a:solidFill>
                    <a:schemeClr val="accent2">
                      <a:lumMod val="50000"/>
                    </a:schemeClr>
                  </a:solidFill>
                  <a:latin typeface="Consolas" charset="0"/>
                  <a:ea typeface="Consolas" charset="0"/>
                  <a:cs typeface="Consolas" charset="0"/>
                </a:rPr>
                <a:t>parameters</a:t>
              </a:r>
              <a:r>
                <a:rPr lang="en-US" sz="1600" b="1" dirty="0">
                  <a:solidFill>
                    <a:schemeClr val="accent2">
                      <a:lumMod val="50000"/>
                    </a:schemeClr>
                  </a:solidFill>
                  <a:latin typeface="Consolas" charset="0"/>
                  <a:ea typeface="Consolas" charset="0"/>
                  <a:cs typeface="Consolas" charset="0"/>
                </a:rPr>
                <a:t>) =&gt; </a:t>
              </a:r>
              <a:r>
                <a:rPr lang="en-US" sz="1600" b="1" i="1" dirty="0" smtClean="0">
                  <a:solidFill>
                    <a:schemeClr val="accent2">
                      <a:lumMod val="50000"/>
                    </a:schemeClr>
                  </a:solidFill>
                  <a:latin typeface="Consolas" charset="0"/>
                  <a:ea typeface="Consolas" charset="0"/>
                  <a:cs typeface="Consolas" charset="0"/>
                </a:rPr>
                <a:t>expression-or-statement-block</a:t>
              </a:r>
              <a:endParaRPr lang="en-US" sz="1600" b="1" dirty="0">
                <a:solidFill>
                  <a:schemeClr val="accent2">
                    <a:lumMod val="50000"/>
                  </a:schemeClr>
                </a:solidFill>
                <a:effectLst/>
                <a:latin typeface="Consolas" charset="0"/>
                <a:ea typeface="Consolas" charset="0"/>
                <a:cs typeface="Consolas" charset="0"/>
              </a:endParaRPr>
            </a:p>
          </p:txBody>
        </p:sp>
      </p:grpSp>
    </p:spTree>
    <p:extLst>
      <p:ext uri="{BB962C8B-B14F-4D97-AF65-F5344CB8AC3E}">
        <p14:creationId xmlns:p14="http://schemas.microsoft.com/office/powerpoint/2010/main" val="1308371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smtClean="0"/>
              <a:t>Lambda Expression</a:t>
            </a:r>
            <a:endParaRPr lang="en-US" dirty="0"/>
          </a:p>
        </p:txBody>
      </p:sp>
      <p:sp>
        <p:nvSpPr>
          <p:cNvPr id="7" name="Rectangle 6"/>
          <p:cNvSpPr/>
          <p:nvPr/>
        </p:nvSpPr>
        <p:spPr>
          <a:xfrm>
            <a:off x="381000" y="1417860"/>
            <a:ext cx="7239000" cy="338554"/>
          </a:xfrm>
          <a:prstGeom prst="rect">
            <a:avLst/>
          </a:prstGeom>
        </p:spPr>
        <p:txBody>
          <a:bodyPr wrap="square">
            <a:spAutoFit/>
          </a:bodyPr>
          <a:lstStyle/>
          <a:p>
            <a:r>
              <a:rPr lang="en-US" sz="1600" dirty="0" smtClean="0">
                <a:solidFill>
                  <a:schemeClr val="accent2">
                    <a:lumMod val="50000"/>
                  </a:schemeClr>
                </a:solidFill>
                <a:latin typeface="Consolas" charset="0"/>
                <a:ea typeface="Consolas" charset="0"/>
                <a:cs typeface="Consolas" charset="0"/>
              </a:rPr>
              <a:t>delegate(string text) </a:t>
            </a:r>
            <a:r>
              <a:rPr lang="en-US" sz="1600" dirty="0">
                <a:solidFill>
                  <a:schemeClr val="accent2">
                    <a:lumMod val="50000"/>
                  </a:schemeClr>
                </a:solidFill>
                <a:latin typeface="Consolas" charset="0"/>
                <a:ea typeface="Consolas" charset="0"/>
                <a:cs typeface="Consolas" charset="0"/>
              </a:rPr>
              <a:t>{ return </a:t>
            </a:r>
            <a:r>
              <a:rPr lang="en-US" sz="1600" dirty="0" err="1" smtClean="0">
                <a:solidFill>
                  <a:schemeClr val="accent2">
                    <a:lumMod val="50000"/>
                  </a:schemeClr>
                </a:solidFill>
                <a:latin typeface="Consolas" charset="0"/>
                <a:ea typeface="Consolas" charset="0"/>
                <a:cs typeface="Consolas" charset="0"/>
              </a:rPr>
              <a:t>text.Length</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p:txBody>
      </p:sp>
      <p:sp>
        <p:nvSpPr>
          <p:cNvPr id="15" name="Rectangle 14"/>
          <p:cNvSpPr/>
          <p:nvPr/>
        </p:nvSpPr>
        <p:spPr>
          <a:xfrm>
            <a:off x="5486400" y="934479"/>
            <a:ext cx="3810000"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Start with </a:t>
            </a:r>
            <a:r>
              <a:rPr lang="en-US" altLang="en-US" dirty="0" err="1" smtClean="0">
                <a:solidFill>
                  <a:schemeClr val="accent2">
                    <a:lumMod val="50000"/>
                  </a:schemeClr>
                </a:solidFill>
                <a:latin typeface="Bradley Hand" charset="0"/>
                <a:ea typeface="Bradley Hand" charset="0"/>
                <a:cs typeface="Bradley Hand" charset="0"/>
              </a:rPr>
              <a:t>anonimus</a:t>
            </a:r>
            <a:r>
              <a:rPr lang="en-US" altLang="en-US" dirty="0" smtClean="0">
                <a:solidFill>
                  <a:schemeClr val="accent2">
                    <a:lumMod val="50000"/>
                  </a:schemeClr>
                </a:solidFill>
                <a:latin typeface="Bradley Hand" charset="0"/>
                <a:ea typeface="Bradley Hand" charset="0"/>
                <a:cs typeface="Bradley Hand" charset="0"/>
              </a:rPr>
              <a:t> method</a:t>
            </a:r>
            <a:endParaRPr lang="en-US" altLang="en-US" dirty="0">
              <a:solidFill>
                <a:schemeClr val="accent2">
                  <a:lumMod val="50000"/>
                </a:schemeClr>
              </a:solidFill>
              <a:latin typeface="Bradley Hand" charset="0"/>
              <a:ea typeface="Bradley Hand" charset="0"/>
              <a:cs typeface="Bradley Hand" charset="0"/>
            </a:endParaRPr>
          </a:p>
        </p:txBody>
      </p:sp>
      <p:cxnSp>
        <p:nvCxnSpPr>
          <p:cNvPr id="21" name="Shape 210"/>
          <p:cNvCxnSpPr/>
          <p:nvPr/>
        </p:nvCxnSpPr>
        <p:spPr>
          <a:xfrm>
            <a:off x="3657600" y="1756414"/>
            <a:ext cx="0" cy="453386"/>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23" name="Rectangle 22"/>
          <p:cNvSpPr/>
          <p:nvPr/>
        </p:nvSpPr>
        <p:spPr>
          <a:xfrm>
            <a:off x="381000" y="2286000"/>
            <a:ext cx="7239000" cy="338554"/>
          </a:xfrm>
          <a:prstGeom prst="rect">
            <a:avLst/>
          </a:prstGeom>
        </p:spPr>
        <p:txBody>
          <a:bodyPr wrap="square">
            <a:spAutoFit/>
          </a:bodyPr>
          <a:lstStyle/>
          <a:p>
            <a:r>
              <a:rPr lang="en-US" sz="1600" dirty="0" smtClean="0">
                <a:solidFill>
                  <a:schemeClr val="accent2">
                    <a:lumMod val="50000"/>
                  </a:schemeClr>
                </a:solidFill>
                <a:latin typeface="Consolas" charset="0"/>
                <a:ea typeface="Consolas" charset="0"/>
                <a:cs typeface="Consolas" charset="0"/>
              </a:rPr>
              <a:t>(string text) =&gt; { return </a:t>
            </a:r>
            <a:r>
              <a:rPr lang="en-US" sz="1600" dirty="0" err="1" smtClean="0">
                <a:solidFill>
                  <a:schemeClr val="accent2">
                    <a:lumMod val="50000"/>
                  </a:schemeClr>
                </a:solidFill>
                <a:latin typeface="Consolas" charset="0"/>
                <a:ea typeface="Consolas" charset="0"/>
                <a:cs typeface="Consolas" charset="0"/>
              </a:rPr>
              <a:t>text.Length</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p:txBody>
      </p:sp>
      <p:sp>
        <p:nvSpPr>
          <p:cNvPr id="25" name="Rectangle 24"/>
          <p:cNvSpPr/>
          <p:nvPr/>
        </p:nvSpPr>
        <p:spPr>
          <a:xfrm>
            <a:off x="5486400" y="1828800"/>
            <a:ext cx="3810000"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Convert to lambda expression</a:t>
            </a:r>
            <a:endParaRPr lang="en-US" altLang="en-US" dirty="0">
              <a:solidFill>
                <a:schemeClr val="accent2">
                  <a:lumMod val="50000"/>
                </a:schemeClr>
              </a:solidFill>
              <a:latin typeface="Bradley Hand" charset="0"/>
              <a:ea typeface="Bradley Hand" charset="0"/>
              <a:cs typeface="Bradley Hand" charset="0"/>
            </a:endParaRPr>
          </a:p>
        </p:txBody>
      </p:sp>
      <p:cxnSp>
        <p:nvCxnSpPr>
          <p:cNvPr id="26" name="Shape 210"/>
          <p:cNvCxnSpPr/>
          <p:nvPr/>
        </p:nvCxnSpPr>
        <p:spPr>
          <a:xfrm>
            <a:off x="3657600" y="2667000"/>
            <a:ext cx="0" cy="471937"/>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28" name="Rectangle 27"/>
          <p:cNvSpPr/>
          <p:nvPr/>
        </p:nvSpPr>
        <p:spPr>
          <a:xfrm>
            <a:off x="381000" y="3185663"/>
            <a:ext cx="7239000" cy="338554"/>
          </a:xfrm>
          <a:prstGeom prst="rect">
            <a:avLst/>
          </a:prstGeom>
        </p:spPr>
        <p:txBody>
          <a:bodyPr wrap="square">
            <a:spAutoFit/>
          </a:bodyPr>
          <a:lstStyle/>
          <a:p>
            <a:r>
              <a:rPr lang="en-US" sz="1600" dirty="0" smtClean="0">
                <a:solidFill>
                  <a:schemeClr val="accent2">
                    <a:lumMod val="50000"/>
                  </a:schemeClr>
                </a:solidFill>
                <a:latin typeface="Consolas" charset="0"/>
                <a:ea typeface="Consolas" charset="0"/>
                <a:cs typeface="Consolas" charset="0"/>
              </a:rPr>
              <a:t>(string text) =&gt; </a:t>
            </a:r>
            <a:r>
              <a:rPr lang="en-US" sz="1600" dirty="0">
                <a:solidFill>
                  <a:schemeClr val="accent2">
                    <a:lumMod val="50000"/>
                  </a:schemeClr>
                </a:solidFill>
                <a:latin typeface="Consolas" charset="0"/>
                <a:ea typeface="Consolas" charset="0"/>
                <a:cs typeface="Consolas" charset="0"/>
              </a:rPr>
              <a:t>return </a:t>
            </a:r>
            <a:r>
              <a:rPr lang="en-US" sz="1600" dirty="0" err="1" smtClean="0">
                <a:solidFill>
                  <a:schemeClr val="accent2">
                    <a:lumMod val="50000"/>
                  </a:schemeClr>
                </a:solidFill>
                <a:latin typeface="Consolas" charset="0"/>
                <a:ea typeface="Consolas" charset="0"/>
                <a:cs typeface="Consolas" charset="0"/>
              </a:rPr>
              <a:t>text.Length</a:t>
            </a:r>
            <a:endParaRPr lang="en-US" sz="1600" dirty="0">
              <a:solidFill>
                <a:schemeClr val="accent2">
                  <a:lumMod val="50000"/>
                </a:schemeClr>
              </a:solidFill>
              <a:latin typeface="Consolas" charset="0"/>
              <a:ea typeface="Consolas" charset="0"/>
              <a:cs typeface="Consolas" charset="0"/>
            </a:endParaRPr>
          </a:p>
        </p:txBody>
      </p:sp>
      <p:sp>
        <p:nvSpPr>
          <p:cNvPr id="29" name="Rectangle 28"/>
          <p:cNvSpPr/>
          <p:nvPr/>
        </p:nvSpPr>
        <p:spPr>
          <a:xfrm>
            <a:off x="4724400" y="2642300"/>
            <a:ext cx="4419600"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Single expression, no braces required</a:t>
            </a:r>
            <a:endParaRPr lang="en-US" altLang="en-US" dirty="0">
              <a:solidFill>
                <a:schemeClr val="accent2">
                  <a:lumMod val="50000"/>
                </a:schemeClr>
              </a:solidFill>
              <a:latin typeface="Bradley Hand" charset="0"/>
              <a:ea typeface="Bradley Hand" charset="0"/>
              <a:cs typeface="Bradley Hand" charset="0"/>
            </a:endParaRPr>
          </a:p>
        </p:txBody>
      </p:sp>
      <p:cxnSp>
        <p:nvCxnSpPr>
          <p:cNvPr id="30" name="Shape 210"/>
          <p:cNvCxnSpPr/>
          <p:nvPr/>
        </p:nvCxnSpPr>
        <p:spPr>
          <a:xfrm>
            <a:off x="3657600" y="3566663"/>
            <a:ext cx="0" cy="471937"/>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31" name="Rectangle 30"/>
          <p:cNvSpPr/>
          <p:nvPr/>
        </p:nvSpPr>
        <p:spPr>
          <a:xfrm>
            <a:off x="381000" y="4038600"/>
            <a:ext cx="7239000" cy="338554"/>
          </a:xfrm>
          <a:prstGeom prst="rect">
            <a:avLst/>
          </a:prstGeom>
        </p:spPr>
        <p:txBody>
          <a:bodyPr wrap="square">
            <a:spAutoFit/>
          </a:bodyPr>
          <a:lstStyle/>
          <a:p>
            <a:r>
              <a:rPr lang="en-US" sz="1600" dirty="0" smtClean="0">
                <a:solidFill>
                  <a:schemeClr val="accent2">
                    <a:lumMod val="50000"/>
                  </a:schemeClr>
                </a:solidFill>
                <a:latin typeface="Consolas" charset="0"/>
                <a:ea typeface="Consolas" charset="0"/>
                <a:cs typeface="Consolas" charset="0"/>
              </a:rPr>
              <a:t>(text) =&gt; </a:t>
            </a:r>
            <a:r>
              <a:rPr lang="en-US" sz="1600" dirty="0" err="1" smtClean="0">
                <a:solidFill>
                  <a:schemeClr val="accent2">
                    <a:lumMod val="50000"/>
                  </a:schemeClr>
                </a:solidFill>
                <a:latin typeface="Consolas" charset="0"/>
                <a:ea typeface="Consolas" charset="0"/>
                <a:cs typeface="Consolas" charset="0"/>
              </a:rPr>
              <a:t>text.Length</a:t>
            </a:r>
            <a:endParaRPr lang="en-US" sz="1600" dirty="0">
              <a:solidFill>
                <a:schemeClr val="accent2">
                  <a:lumMod val="50000"/>
                </a:schemeClr>
              </a:solidFill>
              <a:latin typeface="Consolas" charset="0"/>
              <a:ea typeface="Consolas" charset="0"/>
              <a:cs typeface="Consolas" charset="0"/>
            </a:endParaRPr>
          </a:p>
        </p:txBody>
      </p:sp>
      <p:sp>
        <p:nvSpPr>
          <p:cNvPr id="33" name="Rectangle 32"/>
          <p:cNvSpPr/>
          <p:nvPr/>
        </p:nvSpPr>
        <p:spPr>
          <a:xfrm>
            <a:off x="4572000" y="3460574"/>
            <a:ext cx="4419600"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Let the compiler </a:t>
            </a:r>
            <a:r>
              <a:rPr lang="en-US" altLang="en-US" dirty="0" err="1" smtClean="0">
                <a:solidFill>
                  <a:schemeClr val="accent2">
                    <a:lumMod val="50000"/>
                  </a:schemeClr>
                </a:solidFill>
                <a:latin typeface="Bradley Hand" charset="0"/>
                <a:ea typeface="Bradley Hand" charset="0"/>
                <a:cs typeface="Bradley Hand" charset="0"/>
              </a:rPr>
              <a:t>unfer</a:t>
            </a:r>
            <a:r>
              <a:rPr lang="en-US" altLang="en-US" dirty="0" smtClean="0">
                <a:solidFill>
                  <a:schemeClr val="accent2">
                    <a:lumMod val="50000"/>
                  </a:schemeClr>
                </a:solidFill>
                <a:latin typeface="Bradley Hand" charset="0"/>
                <a:ea typeface="Bradley Hand" charset="0"/>
                <a:cs typeface="Bradley Hand" charset="0"/>
              </a:rPr>
              <a:t> the parameter type</a:t>
            </a:r>
            <a:endParaRPr lang="en-US" altLang="en-US" dirty="0">
              <a:solidFill>
                <a:schemeClr val="accent2">
                  <a:lumMod val="50000"/>
                </a:schemeClr>
              </a:solidFill>
              <a:latin typeface="Bradley Hand" charset="0"/>
              <a:ea typeface="Bradley Hand" charset="0"/>
              <a:cs typeface="Bradley Hand" charset="0"/>
            </a:endParaRPr>
          </a:p>
        </p:txBody>
      </p:sp>
      <p:cxnSp>
        <p:nvCxnSpPr>
          <p:cNvPr id="34" name="Shape 210"/>
          <p:cNvCxnSpPr/>
          <p:nvPr/>
        </p:nvCxnSpPr>
        <p:spPr>
          <a:xfrm>
            <a:off x="3657600" y="4419600"/>
            <a:ext cx="0" cy="471937"/>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38" name="Rectangle 37"/>
          <p:cNvSpPr/>
          <p:nvPr/>
        </p:nvSpPr>
        <p:spPr>
          <a:xfrm>
            <a:off x="381000" y="4891537"/>
            <a:ext cx="7239000" cy="338554"/>
          </a:xfrm>
          <a:prstGeom prst="rect">
            <a:avLst/>
          </a:prstGeom>
        </p:spPr>
        <p:txBody>
          <a:bodyPr wrap="square">
            <a:spAutoFit/>
          </a:bodyPr>
          <a:lstStyle/>
          <a:p>
            <a:r>
              <a:rPr lang="en-US" sz="1600" dirty="0" smtClean="0">
                <a:solidFill>
                  <a:schemeClr val="accent2">
                    <a:lumMod val="50000"/>
                  </a:schemeClr>
                </a:solidFill>
                <a:latin typeface="Consolas" charset="0"/>
                <a:ea typeface="Consolas" charset="0"/>
                <a:cs typeface="Consolas" charset="0"/>
              </a:rPr>
              <a:t>text =&gt; </a:t>
            </a:r>
            <a:r>
              <a:rPr lang="en-US" sz="1600" dirty="0" err="1" smtClean="0">
                <a:solidFill>
                  <a:schemeClr val="accent2">
                    <a:lumMod val="50000"/>
                  </a:schemeClr>
                </a:solidFill>
                <a:latin typeface="Consolas" charset="0"/>
                <a:ea typeface="Consolas" charset="0"/>
                <a:cs typeface="Consolas" charset="0"/>
              </a:rPr>
              <a:t>text.Length</a:t>
            </a:r>
            <a:endParaRPr lang="en-US" sz="1600" dirty="0">
              <a:solidFill>
                <a:schemeClr val="accent2">
                  <a:lumMod val="50000"/>
                </a:schemeClr>
              </a:solidFill>
              <a:latin typeface="Consolas" charset="0"/>
              <a:ea typeface="Consolas" charset="0"/>
              <a:cs typeface="Consolas" charset="0"/>
            </a:endParaRPr>
          </a:p>
        </p:txBody>
      </p:sp>
      <p:sp>
        <p:nvSpPr>
          <p:cNvPr id="39" name="Rectangle 38"/>
          <p:cNvSpPr/>
          <p:nvPr/>
        </p:nvSpPr>
        <p:spPr>
          <a:xfrm>
            <a:off x="5334000" y="4278848"/>
            <a:ext cx="3505200" cy="466281"/>
          </a:xfrm>
          <a:prstGeom prst="rect">
            <a:avLst/>
          </a:prstGeom>
        </p:spPr>
        <p:txBody>
          <a:bodyPr wrap="square">
            <a:spAutoFit/>
          </a:bodyPr>
          <a:lstStyle/>
          <a:p>
            <a:pPr algn="ctr">
              <a:lnSpc>
                <a:spcPct val="135000"/>
              </a:lnSpc>
              <a:buClr>
                <a:schemeClr val="hlink"/>
              </a:buClr>
              <a:buSzPct val="90000"/>
            </a:pPr>
            <a:r>
              <a:rPr lang="en-US" altLang="en-US" dirty="0" smtClean="0">
                <a:solidFill>
                  <a:schemeClr val="accent2">
                    <a:lumMod val="50000"/>
                  </a:schemeClr>
                </a:solidFill>
                <a:latin typeface="Bradley Hand" charset="0"/>
                <a:ea typeface="Bradley Hand" charset="0"/>
                <a:cs typeface="Bradley Hand" charset="0"/>
              </a:rPr>
              <a:t>Remove unnecessary </a:t>
            </a:r>
            <a:r>
              <a:rPr lang="en-US" altLang="en-US" dirty="0" err="1" smtClean="0">
                <a:solidFill>
                  <a:schemeClr val="accent2">
                    <a:lumMod val="50000"/>
                  </a:schemeClr>
                </a:solidFill>
                <a:latin typeface="Bradley Hand" charset="0"/>
                <a:ea typeface="Bradley Hand" charset="0"/>
                <a:cs typeface="Bradley Hand" charset="0"/>
              </a:rPr>
              <a:t>paranthees</a:t>
            </a:r>
            <a:endParaRPr lang="en-US" altLang="en-US" dirty="0">
              <a:solidFill>
                <a:schemeClr val="accent2">
                  <a:lumMod val="50000"/>
                </a:schemeClr>
              </a:solidFill>
              <a:latin typeface="Bradley Hand" charset="0"/>
              <a:ea typeface="Bradley Hand" charset="0"/>
              <a:cs typeface="Bradley Hand" charset="0"/>
            </a:endParaRPr>
          </a:p>
        </p:txBody>
      </p:sp>
    </p:spTree>
    <p:extLst>
      <p:ext uri="{BB962C8B-B14F-4D97-AF65-F5344CB8AC3E}">
        <p14:creationId xmlns:p14="http://schemas.microsoft.com/office/powerpoint/2010/main" val="2104825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Lambda Expression</a:t>
            </a:r>
            <a:endParaRPr lang="en-US" dirty="0"/>
          </a:p>
        </p:txBody>
      </p:sp>
      <p:grpSp>
        <p:nvGrpSpPr>
          <p:cNvPr id="21" name="Group 20"/>
          <p:cNvGrpSpPr/>
          <p:nvPr/>
        </p:nvGrpSpPr>
        <p:grpSpPr>
          <a:xfrm>
            <a:off x="64944" y="875688"/>
            <a:ext cx="9079056" cy="5951537"/>
            <a:chOff x="181408" y="754063"/>
            <a:chExt cx="9079056" cy="5521325"/>
          </a:xfrm>
        </p:grpSpPr>
        <p:sp>
          <p:nvSpPr>
            <p:cNvPr id="3" name="AutoShape 4"/>
            <p:cNvSpPr>
              <a:spLocks noChangeArrowheads="1"/>
            </p:cNvSpPr>
            <p:nvPr/>
          </p:nvSpPr>
          <p:spPr bwMode="auto">
            <a:xfrm>
              <a:off x="195263" y="754063"/>
              <a:ext cx="8759825" cy="5521325"/>
            </a:xfrm>
            <a:prstGeom prst="roundRect">
              <a:avLst>
                <a:gd name="adj" fmla="val 4167"/>
              </a:avLst>
            </a:prstGeom>
            <a:noFill/>
            <a:ln w="9525">
              <a:noFill/>
              <a:round/>
              <a:headEnd/>
              <a:tailEnd/>
            </a:ln>
          </p:spPr>
          <p:txBody>
            <a:bodyPr/>
            <a:lstStyle>
              <a:lvl1pPr marL="109538"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endParaRPr lang="da-DK" altLang="en-US">
                <a:solidFill>
                  <a:schemeClr val="accent2">
                    <a:lumMod val="50000"/>
                  </a:schemeClr>
                </a:solidFill>
                <a:latin typeface="Calibri" charset="0"/>
                <a:ea typeface="Calibri" charset="0"/>
                <a:cs typeface="Calibri" charset="0"/>
              </a:endParaRPr>
            </a:p>
          </p:txBody>
        </p:sp>
        <p:sp>
          <p:nvSpPr>
            <p:cNvPr id="4" name="AutoShape 4"/>
            <p:cNvSpPr>
              <a:spLocks noChangeArrowheads="1"/>
            </p:cNvSpPr>
            <p:nvPr/>
          </p:nvSpPr>
          <p:spPr bwMode="auto">
            <a:xfrm>
              <a:off x="181408" y="864500"/>
              <a:ext cx="8551863" cy="830262"/>
            </a:xfrm>
            <a:prstGeom prst="roundRect">
              <a:avLst>
                <a:gd name="adj" fmla="val 4167"/>
              </a:avLst>
            </a:prstGeom>
            <a:noFill/>
            <a:ln w="9525">
              <a:noFill/>
              <a:round/>
              <a:headEnd/>
              <a:tailEnd/>
            </a:ln>
          </p:spPr>
          <p:txBody>
            <a:bodyPr lIns="0" tIns="0" rIns="0" bIns="0"/>
            <a:lstStyle>
              <a:lvl1pPr marL="174625"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r>
                <a:rPr lang="en-US" b="0" dirty="0">
                  <a:solidFill>
                    <a:schemeClr val="accent2">
                      <a:lumMod val="50000"/>
                    </a:schemeClr>
                  </a:solidFill>
                  <a:latin typeface="Calibri" charset="0"/>
                  <a:ea typeface="Calibri" charset="0"/>
                  <a:cs typeface="Calibri" charset="0"/>
                </a:rPr>
                <a:t>Lambda Expression with Multiple parameters</a:t>
              </a:r>
            </a:p>
          </p:txBody>
        </p:sp>
        <p:sp>
          <p:nvSpPr>
            <p:cNvPr id="6" name="AutoShape 4"/>
            <p:cNvSpPr>
              <a:spLocks noChangeArrowheads="1"/>
            </p:cNvSpPr>
            <p:nvPr/>
          </p:nvSpPr>
          <p:spPr bwMode="auto">
            <a:xfrm>
              <a:off x="229899" y="2208251"/>
              <a:ext cx="8551862" cy="354917"/>
            </a:xfrm>
            <a:prstGeom prst="roundRect">
              <a:avLst>
                <a:gd name="adj" fmla="val 4167"/>
              </a:avLst>
            </a:prstGeom>
            <a:noFill/>
            <a:ln w="9525">
              <a:noFill/>
              <a:round/>
              <a:headEnd/>
              <a:tailEnd/>
            </a:ln>
          </p:spPr>
          <p:txBody>
            <a:bodyPr lIns="0" tIns="0" rIns="0" bIns="0"/>
            <a:lstStyle>
              <a:lvl1pPr marL="174625"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r>
                <a:rPr lang="en-US" b="0" dirty="0" smtClean="0">
                  <a:solidFill>
                    <a:schemeClr val="accent2">
                      <a:lumMod val="50000"/>
                    </a:schemeClr>
                  </a:solidFill>
                  <a:latin typeface="Calibri" charset="0"/>
                  <a:ea typeface="Calibri" charset="0"/>
                  <a:cs typeface="Calibri" charset="0"/>
                </a:rPr>
                <a:t>Lambda </a:t>
              </a:r>
              <a:r>
                <a:rPr lang="en-US" b="0" dirty="0">
                  <a:solidFill>
                    <a:schemeClr val="accent2">
                      <a:lumMod val="50000"/>
                    </a:schemeClr>
                  </a:solidFill>
                  <a:latin typeface="Calibri" charset="0"/>
                  <a:ea typeface="Calibri" charset="0"/>
                  <a:cs typeface="Calibri" charset="0"/>
                </a:rPr>
                <a:t>expression without any parameter:</a:t>
              </a:r>
            </a:p>
          </p:txBody>
        </p:sp>
        <p:sp>
          <p:nvSpPr>
            <p:cNvPr id="8" name="AutoShape 4"/>
            <p:cNvSpPr>
              <a:spLocks noChangeArrowheads="1"/>
            </p:cNvSpPr>
            <p:nvPr/>
          </p:nvSpPr>
          <p:spPr bwMode="auto">
            <a:xfrm>
              <a:off x="277091" y="3366315"/>
              <a:ext cx="4355955" cy="439006"/>
            </a:xfrm>
            <a:prstGeom prst="roundRect">
              <a:avLst>
                <a:gd name="adj" fmla="val 4167"/>
              </a:avLst>
            </a:prstGeom>
            <a:noFill/>
            <a:ln w="9525">
              <a:noFill/>
              <a:round/>
              <a:headEnd/>
              <a:tailEnd/>
            </a:ln>
          </p:spPr>
          <p:txBody>
            <a:bodyPr lIns="0" tIns="0" rIns="0" bIns="0"/>
            <a:lstStyle>
              <a:lvl1pPr marL="174625"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r>
                <a:rPr lang="en-US" b="0" dirty="0">
                  <a:solidFill>
                    <a:schemeClr val="accent2">
                      <a:lumMod val="50000"/>
                    </a:schemeClr>
                  </a:solidFill>
                  <a:latin typeface="Calibri" charset="0"/>
                  <a:ea typeface="Calibri" charset="0"/>
                  <a:cs typeface="Calibri" charset="0"/>
                </a:rPr>
                <a:t>Multiple statements in body expression</a:t>
              </a:r>
            </a:p>
          </p:txBody>
        </p:sp>
        <p:sp>
          <p:nvSpPr>
            <p:cNvPr id="17" name="Rectangle 16"/>
            <p:cNvSpPr/>
            <p:nvPr/>
          </p:nvSpPr>
          <p:spPr>
            <a:xfrm>
              <a:off x="270164" y="1279565"/>
              <a:ext cx="4112023" cy="338554"/>
            </a:xfrm>
            <a:prstGeom prst="rect">
              <a:avLst/>
            </a:prstGeom>
          </p:spPr>
          <p:txBody>
            <a:bodyPr wrap="none">
              <a:spAutoFit/>
            </a:bodyPr>
            <a:lstStyle/>
            <a:p>
              <a:r>
                <a:rPr lang="en-US" sz="1600" b="1" dirty="0">
                  <a:solidFill>
                    <a:schemeClr val="accent2">
                      <a:lumMod val="50000"/>
                    </a:schemeClr>
                  </a:solidFill>
                  <a:latin typeface="Consolas" charset="0"/>
                  <a:ea typeface="Consolas" charset="0"/>
                  <a:cs typeface="Consolas" charset="0"/>
                </a:rPr>
                <a:t>(s, </a:t>
              </a:r>
              <a:r>
                <a:rPr lang="en-US" sz="1600" b="1" dirty="0" err="1">
                  <a:solidFill>
                    <a:schemeClr val="accent2">
                      <a:lumMod val="50000"/>
                    </a:schemeClr>
                  </a:solidFill>
                  <a:latin typeface="Consolas" charset="0"/>
                  <a:ea typeface="Consolas" charset="0"/>
                  <a:cs typeface="Consolas" charset="0"/>
                </a:rPr>
                <a:t>youngAge</a:t>
              </a:r>
              <a:r>
                <a:rPr lang="en-US" sz="1600" b="1" dirty="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ea typeface="Consolas" charset="0"/>
                  <a:cs typeface="Consolas" charset="0"/>
                </a:rPr>
                <a:t> =&gt; </a:t>
              </a:r>
              <a:r>
                <a:rPr lang="en-US" sz="1600" dirty="0" err="1">
                  <a:solidFill>
                    <a:schemeClr val="accent2">
                      <a:lumMod val="50000"/>
                    </a:schemeClr>
                  </a:solidFill>
                  <a:latin typeface="Consolas" charset="0"/>
                  <a:ea typeface="Consolas" charset="0"/>
                  <a:cs typeface="Consolas" charset="0"/>
                </a:rPr>
                <a:t>s.Age</a:t>
              </a:r>
              <a:r>
                <a:rPr lang="en-US" sz="1600" dirty="0">
                  <a:solidFill>
                    <a:schemeClr val="accent2">
                      <a:lumMod val="50000"/>
                    </a:schemeClr>
                  </a:solidFill>
                  <a:latin typeface="Consolas" charset="0"/>
                  <a:ea typeface="Consolas" charset="0"/>
                  <a:cs typeface="Consolas" charset="0"/>
                </a:rPr>
                <a:t> &gt;= </a:t>
              </a:r>
              <a:r>
                <a:rPr lang="en-US" sz="1600" dirty="0" err="1">
                  <a:solidFill>
                    <a:schemeClr val="accent2">
                      <a:lumMod val="50000"/>
                    </a:schemeClr>
                  </a:solidFill>
                  <a:latin typeface="Consolas" charset="0"/>
                  <a:ea typeface="Consolas" charset="0"/>
                  <a:cs typeface="Consolas" charset="0"/>
                </a:rPr>
                <a:t>youngage</a:t>
              </a:r>
              <a:r>
                <a:rPr lang="en-US" sz="1600" dirty="0">
                  <a:solidFill>
                    <a:schemeClr val="accent2">
                      <a:lumMod val="50000"/>
                    </a:schemeClr>
                  </a:solidFill>
                  <a:latin typeface="Consolas" charset="0"/>
                  <a:ea typeface="Consolas" charset="0"/>
                  <a:cs typeface="Consolas" charset="0"/>
                </a:rPr>
                <a:t>;</a:t>
              </a:r>
            </a:p>
          </p:txBody>
        </p:sp>
        <p:sp>
          <p:nvSpPr>
            <p:cNvPr id="18" name="Rectangle 17"/>
            <p:cNvSpPr/>
            <p:nvPr/>
          </p:nvSpPr>
          <p:spPr>
            <a:xfrm>
              <a:off x="277091" y="1654246"/>
              <a:ext cx="7010400" cy="338554"/>
            </a:xfrm>
            <a:prstGeom prst="rect">
              <a:avLst/>
            </a:prstGeom>
          </p:spPr>
          <p:txBody>
            <a:bodyPr wrap="square">
              <a:spAutoFit/>
            </a:bodyPr>
            <a:lstStyle/>
            <a:p>
              <a:r>
                <a:rPr lang="en-US" sz="1600" b="1" dirty="0">
                  <a:solidFill>
                    <a:schemeClr val="accent2">
                      <a:lumMod val="50000"/>
                    </a:schemeClr>
                  </a:solidFill>
                  <a:latin typeface="Consolas" charset="0"/>
                  <a:ea typeface="Consolas" charset="0"/>
                  <a:cs typeface="Consolas" charset="0"/>
                </a:rPr>
                <a:t>(Student </a:t>
              </a:r>
              <a:r>
                <a:rPr lang="en-US" sz="1600" b="1" dirty="0" err="1">
                  <a:solidFill>
                    <a:schemeClr val="accent2">
                      <a:lumMod val="50000"/>
                    </a:schemeClr>
                  </a:solidFill>
                  <a:latin typeface="Consolas" charset="0"/>
                  <a:ea typeface="Consolas" charset="0"/>
                  <a:cs typeface="Consolas" charset="0"/>
                </a:rPr>
                <a:t>s,int</a:t>
              </a:r>
              <a:r>
                <a:rPr lang="en-US" sz="1600" b="1" dirty="0">
                  <a:solidFill>
                    <a:schemeClr val="accent2">
                      <a:lumMod val="50000"/>
                    </a:schemeClr>
                  </a:solidFill>
                  <a:latin typeface="Consolas" charset="0"/>
                  <a:ea typeface="Consolas" charset="0"/>
                  <a:cs typeface="Consolas" charset="0"/>
                </a:rPr>
                <a:t> </a:t>
              </a:r>
              <a:r>
                <a:rPr lang="en-US" sz="1600" b="1" dirty="0" err="1">
                  <a:solidFill>
                    <a:schemeClr val="accent2">
                      <a:lumMod val="50000"/>
                    </a:schemeClr>
                  </a:solidFill>
                  <a:latin typeface="Consolas" charset="0"/>
                  <a:ea typeface="Consolas" charset="0"/>
                  <a:cs typeface="Consolas" charset="0"/>
                </a:rPr>
                <a:t>youngAge</a:t>
              </a:r>
              <a:r>
                <a:rPr lang="en-US" sz="1600" b="1" dirty="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ea typeface="Consolas" charset="0"/>
                  <a:cs typeface="Consolas" charset="0"/>
                </a:rPr>
                <a:t> =&gt; </a:t>
              </a:r>
              <a:r>
                <a:rPr lang="en-US" sz="1600" dirty="0" err="1">
                  <a:solidFill>
                    <a:schemeClr val="accent2">
                      <a:lumMod val="50000"/>
                    </a:schemeClr>
                  </a:solidFill>
                  <a:latin typeface="Consolas" charset="0"/>
                  <a:ea typeface="Consolas" charset="0"/>
                  <a:cs typeface="Consolas" charset="0"/>
                </a:rPr>
                <a:t>s.Age</a:t>
              </a:r>
              <a:r>
                <a:rPr lang="en-US" sz="1600" dirty="0">
                  <a:solidFill>
                    <a:schemeClr val="accent2">
                      <a:lumMod val="50000"/>
                    </a:schemeClr>
                  </a:solidFill>
                  <a:latin typeface="Consolas" charset="0"/>
                  <a:ea typeface="Consolas" charset="0"/>
                  <a:cs typeface="Consolas" charset="0"/>
                </a:rPr>
                <a:t> &gt;= </a:t>
              </a:r>
              <a:r>
                <a:rPr lang="en-US" sz="1600" dirty="0" err="1">
                  <a:solidFill>
                    <a:schemeClr val="accent2">
                      <a:lumMod val="50000"/>
                    </a:schemeClr>
                  </a:solidFill>
                  <a:latin typeface="Consolas" charset="0"/>
                  <a:ea typeface="Consolas" charset="0"/>
                  <a:cs typeface="Consolas" charset="0"/>
                </a:rPr>
                <a:t>youngage</a:t>
              </a:r>
              <a:r>
                <a:rPr lang="en-US" sz="1600" dirty="0">
                  <a:solidFill>
                    <a:schemeClr val="accent2">
                      <a:lumMod val="50000"/>
                    </a:schemeClr>
                  </a:solidFill>
                  <a:latin typeface="Consolas" charset="0"/>
                  <a:ea typeface="Consolas" charset="0"/>
                  <a:cs typeface="Consolas" charset="0"/>
                </a:rPr>
                <a:t>;</a:t>
              </a:r>
            </a:p>
          </p:txBody>
        </p:sp>
        <p:sp>
          <p:nvSpPr>
            <p:cNvPr id="19" name="Rectangle 18"/>
            <p:cNvSpPr/>
            <p:nvPr/>
          </p:nvSpPr>
          <p:spPr>
            <a:xfrm>
              <a:off x="284018" y="2734076"/>
              <a:ext cx="8326582" cy="338554"/>
            </a:xfrm>
            <a:prstGeom prst="rect">
              <a:avLst/>
            </a:prstGeom>
          </p:spPr>
          <p:txBody>
            <a:bodyPr wrap="square">
              <a:spAutoFit/>
            </a:bodyPr>
            <a:lstStyle/>
            <a:p>
              <a:r>
                <a:rPr lang="en-US" sz="1600" b="1" dirty="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ea typeface="Consolas" charset="0"/>
                  <a:cs typeface="Consolas" charset="0"/>
                </a:rPr>
                <a:t> =&gt; </a:t>
              </a:r>
              <a:r>
                <a:rPr lang="en-US" sz="1600" dirty="0" err="1">
                  <a:solidFill>
                    <a:schemeClr val="accent2">
                      <a:lumMod val="50000"/>
                    </a:schemeClr>
                  </a:solidFill>
                  <a:latin typeface="Consolas" charset="0"/>
                  <a:ea typeface="Consolas" charset="0"/>
                  <a:cs typeface="Consolas" charset="0"/>
                </a:rPr>
                <a:t>Console.WriteLine</a:t>
              </a:r>
              <a:r>
                <a:rPr lang="en-US" sz="1600" dirty="0">
                  <a:solidFill>
                    <a:schemeClr val="accent2">
                      <a:lumMod val="50000"/>
                    </a:schemeClr>
                  </a:solidFill>
                  <a:latin typeface="Consolas" charset="0"/>
                  <a:ea typeface="Consolas" charset="0"/>
                  <a:cs typeface="Consolas" charset="0"/>
                </a:rPr>
                <a:t>("Parameter less lambda expression") </a:t>
              </a:r>
            </a:p>
          </p:txBody>
        </p:sp>
        <p:sp>
          <p:nvSpPr>
            <p:cNvPr id="20" name="Rectangle 19"/>
            <p:cNvSpPr/>
            <p:nvPr/>
          </p:nvSpPr>
          <p:spPr>
            <a:xfrm>
              <a:off x="311727" y="3805321"/>
              <a:ext cx="8948737" cy="1569660"/>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(s, </a:t>
              </a:r>
              <a:r>
                <a:rPr lang="en-US" sz="1600" dirty="0" err="1">
                  <a:solidFill>
                    <a:schemeClr val="accent2">
                      <a:lumMod val="50000"/>
                    </a:schemeClr>
                  </a:solidFill>
                  <a:latin typeface="Consolas" charset="0"/>
                  <a:ea typeface="Consolas" charset="0"/>
                  <a:cs typeface="Consolas" charset="0"/>
                </a:rPr>
                <a:t>youngAge</a:t>
              </a:r>
              <a:r>
                <a:rPr lang="en-US" sz="1600" dirty="0">
                  <a:solidFill>
                    <a:schemeClr val="accent2">
                      <a:lumMod val="50000"/>
                    </a:schemeClr>
                  </a:solidFill>
                  <a:latin typeface="Consolas" charset="0"/>
                  <a:ea typeface="Consolas" charset="0"/>
                  <a:cs typeface="Consolas" charset="0"/>
                </a:rPr>
                <a:t>) =&gt; </a:t>
              </a:r>
              <a:endParaRPr lang="en-US" sz="1600" dirty="0" smtClean="0">
                <a:solidFill>
                  <a:schemeClr val="accent2">
                    <a:lumMod val="50000"/>
                  </a:schemeClr>
                </a:solidFill>
                <a:latin typeface="Consolas" charset="0"/>
                <a:ea typeface="Consolas" charset="0"/>
                <a:cs typeface="Consolas" charset="0"/>
              </a:endParaRPr>
            </a:p>
            <a:p>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Console.WriteLine</a:t>
              </a:r>
              <a:r>
                <a:rPr lang="en-US" sz="1600" dirty="0">
                  <a:solidFill>
                    <a:schemeClr val="accent2">
                      <a:lumMod val="50000"/>
                    </a:schemeClr>
                  </a:solidFill>
                  <a:latin typeface="Consolas" charset="0"/>
                  <a:ea typeface="Consolas" charset="0"/>
                  <a:cs typeface="Consolas" charset="0"/>
                </a:rPr>
                <a:t>("Lambda expression with multiple statements in </a:t>
              </a:r>
              <a:r>
                <a:rPr lang="en-US" sz="1600" dirty="0" smtClean="0">
                  <a:solidFill>
                    <a:schemeClr val="accent2">
                      <a:lumMod val="50000"/>
                    </a:schemeClr>
                  </a:solidFill>
                  <a:latin typeface="Consolas" charset="0"/>
                  <a:ea typeface="Consolas" charset="0"/>
                  <a:cs typeface="Consolas" charset="0"/>
                </a:rPr>
                <a:t>the body</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Return </a:t>
              </a:r>
              <a:r>
                <a:rPr lang="en-US" sz="1600" dirty="0" err="1">
                  <a:solidFill>
                    <a:schemeClr val="accent2">
                      <a:lumMod val="50000"/>
                    </a:schemeClr>
                  </a:solidFill>
                  <a:latin typeface="Consolas" charset="0"/>
                  <a:ea typeface="Consolas" charset="0"/>
                  <a:cs typeface="Consolas" charset="0"/>
                </a:rPr>
                <a:t>s.Age</a:t>
              </a:r>
              <a:r>
                <a:rPr lang="en-US" sz="1600" dirty="0">
                  <a:solidFill>
                    <a:schemeClr val="accent2">
                      <a:lumMod val="50000"/>
                    </a:schemeClr>
                  </a:solidFill>
                  <a:latin typeface="Consolas" charset="0"/>
                  <a:ea typeface="Consolas" charset="0"/>
                  <a:cs typeface="Consolas" charset="0"/>
                </a:rPr>
                <a:t> &gt;= </a:t>
              </a:r>
              <a:r>
                <a:rPr lang="en-US" sz="1600" dirty="0" err="1">
                  <a:solidFill>
                    <a:schemeClr val="accent2">
                      <a:lumMod val="50000"/>
                    </a:schemeClr>
                  </a:solidFill>
                  <a:latin typeface="Consolas" charset="0"/>
                  <a:ea typeface="Consolas" charset="0"/>
                  <a:cs typeface="Consolas" charset="0"/>
                </a:rPr>
                <a:t>youngAge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b="1"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1643967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Variable Scope in Lambda Expressions</a:t>
            </a:r>
            <a:endParaRPr lang="en-US" dirty="0"/>
          </a:p>
        </p:txBody>
      </p:sp>
      <p:sp>
        <p:nvSpPr>
          <p:cNvPr id="3" name="AutoShape 3"/>
          <p:cNvSpPr>
            <a:spLocks noChangeArrowheads="1"/>
          </p:cNvSpPr>
          <p:nvPr/>
        </p:nvSpPr>
        <p:spPr bwMode="auto">
          <a:xfrm>
            <a:off x="228599" y="2011362"/>
            <a:ext cx="8739188" cy="3170238"/>
          </a:xfrm>
          <a:prstGeom prst="roundRect">
            <a:avLst>
              <a:gd name="adj" fmla="val 7093"/>
            </a:avLst>
          </a:prstGeom>
          <a:noFill/>
          <a:ln w="9525" algn="ctr">
            <a:noFill/>
            <a:round/>
            <a:headEnd/>
            <a:tailEnd/>
          </a:ln>
          <a:effectLst/>
        </p:spPr>
        <p:txBody>
          <a:bodyPr/>
          <a:lstStyle/>
          <a:p>
            <a:pPr>
              <a:defRPr/>
            </a:pPr>
            <a:r>
              <a:rPr lang="en-US" sz="1600" b="0" dirty="0">
                <a:solidFill>
                  <a:schemeClr val="accent2">
                    <a:lumMod val="50000"/>
                  </a:schemeClr>
                </a:solidFill>
                <a:latin typeface="Consolas" charset="0"/>
                <a:ea typeface="Consolas" charset="0"/>
                <a:cs typeface="Consolas" charset="0"/>
              </a:rPr>
              <a:t>string name; // Class level field.</a:t>
            </a:r>
          </a:p>
          <a:p>
            <a:pPr>
              <a:defRPr/>
            </a:pPr>
            <a:r>
              <a:rPr lang="en-US" sz="1600" b="0" dirty="0">
                <a:solidFill>
                  <a:schemeClr val="accent2">
                    <a:lumMod val="50000"/>
                  </a:schemeClr>
                </a:solidFill>
                <a:latin typeface="Consolas" charset="0"/>
                <a:ea typeface="Consolas" charset="0"/>
                <a:cs typeface="Consolas" charset="0"/>
              </a:rPr>
              <a:t>...</a:t>
            </a:r>
          </a:p>
          <a:p>
            <a:pPr>
              <a:defRPr/>
            </a:pPr>
            <a:endParaRPr lang="en-US"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void </a:t>
            </a:r>
            <a:r>
              <a:rPr lang="en-US" sz="1600" b="0" dirty="0" err="1" smtClean="0">
                <a:solidFill>
                  <a:schemeClr val="accent2">
                    <a:lumMod val="50000"/>
                  </a:schemeClr>
                </a:solidFill>
                <a:latin typeface="Consolas" charset="0"/>
                <a:ea typeface="Consolas" charset="0"/>
                <a:cs typeface="Consolas" charset="0"/>
              </a:rPr>
              <a:t>SomeMethod</a:t>
            </a:r>
            <a:r>
              <a:rPr lang="en-US" sz="1600" b="0" dirty="0">
                <a:solidFill>
                  <a:schemeClr val="accent2">
                    <a:lumMod val="50000"/>
                  </a:schemeClr>
                </a:solidFill>
                <a:latin typeface="Consolas" charset="0"/>
                <a:ea typeface="Consolas" charset="0"/>
                <a:cs typeface="Consolas" charset="0"/>
              </a:rPr>
              <a:t>()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count = 0;</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del += new </a:t>
            </a:r>
            <a:r>
              <a:rPr lang="en-US" sz="1600" b="0" dirty="0" err="1" smtClean="0">
                <a:solidFill>
                  <a:schemeClr val="accent2">
                    <a:lumMod val="50000"/>
                  </a:schemeClr>
                </a:solidFill>
                <a:latin typeface="Consolas" charset="0"/>
                <a:ea typeface="Consolas" charset="0"/>
                <a:cs typeface="Consolas" charset="0"/>
              </a:rPr>
              <a:t>SomeDelegate</a:t>
            </a:r>
            <a:r>
              <a:rPr lang="en-US" sz="1600" b="0" dirty="0">
                <a:solidFill>
                  <a:schemeClr val="accent2">
                    <a:lumMod val="50000"/>
                  </a:schemeClr>
                </a:solidFill>
                <a:latin typeface="Consolas" charset="0"/>
                <a:ea typeface="Consolas" charset="0"/>
                <a:cs typeface="Consolas" charset="0"/>
              </a:rPr>
              <a:t>(() =&gt; </a:t>
            </a:r>
            <a:br>
              <a:rPr lang="en-US" sz="1600" b="0" dirty="0">
                <a:solidFill>
                  <a:schemeClr val="accent2">
                    <a:lumMod val="50000"/>
                  </a:schemeClr>
                </a:solidFill>
                <a:latin typeface="Consolas" charset="0"/>
                <a:ea typeface="Consolas" charset="0"/>
                <a:cs typeface="Consolas" charset="0"/>
              </a:rPr>
            </a:br>
            <a:r>
              <a:rPr lang="en-US" sz="1600" b="0" dirty="0">
                <a:solidFill>
                  <a:schemeClr val="accent2">
                    <a:lumMod val="50000"/>
                  </a:schemeClr>
                </a:solidFill>
                <a:latin typeface="Consolas" charset="0"/>
                <a:ea typeface="Consolas" charset="0"/>
                <a:cs typeface="Consolas" charset="0"/>
              </a:rPr>
              <a:t>        {</a:t>
            </a: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temp = 10;</a:t>
            </a: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CheckName</a:t>
            </a:r>
            <a:r>
              <a:rPr lang="en-US" sz="1600" b="0" dirty="0">
                <a:solidFill>
                  <a:schemeClr val="accent2">
                    <a:lumMod val="50000"/>
                  </a:schemeClr>
                </a:solidFill>
                <a:latin typeface="Consolas" charset="0"/>
                <a:ea typeface="Consolas" charset="0"/>
                <a:cs typeface="Consolas" charset="0"/>
              </a:rPr>
              <a:t>(name);</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count++; // </a:t>
            </a:r>
            <a:r>
              <a:rPr lang="en-US" sz="1600" b="0" dirty="0" smtClean="0">
                <a:solidFill>
                  <a:schemeClr val="accent2">
                    <a:lumMod val="50000"/>
                  </a:schemeClr>
                </a:solidFill>
                <a:latin typeface="Consolas" charset="0"/>
                <a:ea typeface="Consolas" charset="0"/>
                <a:cs typeface="Consolas" charset="0"/>
              </a:rPr>
              <a:t>Do </a:t>
            </a:r>
            <a:r>
              <a:rPr lang="en-US" sz="1600" b="0" dirty="0">
                <a:solidFill>
                  <a:schemeClr val="accent2">
                    <a:lumMod val="50000"/>
                  </a:schemeClr>
                </a:solidFill>
                <a:latin typeface="Consolas" charset="0"/>
                <a:ea typeface="Consolas" charset="0"/>
                <a:cs typeface="Consolas" charset="0"/>
              </a:rPr>
              <a:t>something more interesting.</a:t>
            </a:r>
          </a:p>
          <a:p>
            <a:pPr>
              <a:defRPr/>
            </a:pPr>
            <a:r>
              <a:rPr lang="en-US" sz="1600" b="0" dirty="0">
                <a:solidFill>
                  <a:schemeClr val="accent2">
                    <a:lumMod val="50000"/>
                  </a:schemeClr>
                </a:solidFill>
                <a:latin typeface="Consolas" charset="0"/>
                <a:ea typeface="Consolas" charset="0"/>
                <a:cs typeface="Consolas" charset="0"/>
              </a:rPr>
              <a:t>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p:txBody>
      </p:sp>
      <p:sp>
        <p:nvSpPr>
          <p:cNvPr id="4" name="AutoShape 4"/>
          <p:cNvSpPr>
            <a:spLocks noChangeArrowheads="1"/>
          </p:cNvSpPr>
          <p:nvPr/>
        </p:nvSpPr>
        <p:spPr bwMode="auto">
          <a:xfrm>
            <a:off x="109537" y="685187"/>
            <a:ext cx="8858250" cy="1219813"/>
          </a:xfrm>
          <a:prstGeom prst="roundRect">
            <a:avLst>
              <a:gd name="adj" fmla="val 4167"/>
            </a:avLst>
          </a:prstGeom>
          <a:noFill/>
          <a:ln w="9525">
            <a:noFill/>
            <a:round/>
            <a:headEnd/>
            <a:tailEnd/>
          </a:ln>
        </p:spPr>
        <p:txBody>
          <a:bodyPr lIns="0" tIns="0" rIns="0" bIns="0" anchor="ctr" anchorCtr="1"/>
          <a:lstStyle>
            <a:lvl1pPr marL="174625"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algn="just">
              <a:buClr>
                <a:schemeClr val="hlink"/>
              </a:buClr>
              <a:buSzPct val="90000"/>
            </a:pPr>
            <a:r>
              <a:rPr lang="en-US" altLang="en-US" b="0" dirty="0" smtClean="0">
                <a:solidFill>
                  <a:schemeClr val="accent2">
                    <a:lumMod val="50000"/>
                  </a:schemeClr>
                </a:solidFill>
                <a:latin typeface="Calibri" charset="0"/>
                <a:ea typeface="Calibri" charset="0"/>
                <a:cs typeface="Calibri" charset="0"/>
              </a:rPr>
              <a:t>Lambda </a:t>
            </a:r>
            <a:r>
              <a:rPr lang="en-US" altLang="en-US" b="0" dirty="0">
                <a:solidFill>
                  <a:schemeClr val="accent2">
                    <a:lumMod val="50000"/>
                  </a:schemeClr>
                </a:solidFill>
                <a:latin typeface="Calibri" charset="0"/>
                <a:ea typeface="Calibri" charset="0"/>
                <a:cs typeface="Calibri" charset="0"/>
              </a:rPr>
              <a:t>expressions can use any variables that are in scope when they </a:t>
            </a:r>
            <a:br>
              <a:rPr lang="en-US" altLang="en-US" b="0" dirty="0">
                <a:solidFill>
                  <a:schemeClr val="accent2">
                    <a:lumMod val="50000"/>
                  </a:schemeClr>
                </a:solidFill>
                <a:latin typeface="Calibri" charset="0"/>
                <a:ea typeface="Calibri" charset="0"/>
                <a:cs typeface="Calibri" charset="0"/>
              </a:rPr>
            </a:br>
            <a:r>
              <a:rPr lang="en-US" altLang="en-US" b="0" dirty="0">
                <a:solidFill>
                  <a:schemeClr val="accent2">
                    <a:lumMod val="50000"/>
                  </a:schemeClr>
                </a:solidFill>
                <a:latin typeface="Calibri" charset="0"/>
                <a:ea typeface="Calibri" charset="0"/>
                <a:cs typeface="Calibri" charset="0"/>
              </a:rPr>
              <a:t>  are </a:t>
            </a:r>
            <a:r>
              <a:rPr lang="en-US" altLang="en-US" b="0" dirty="0" smtClean="0">
                <a:solidFill>
                  <a:schemeClr val="accent2">
                    <a:lumMod val="50000"/>
                  </a:schemeClr>
                </a:solidFill>
                <a:latin typeface="Calibri" charset="0"/>
                <a:ea typeface="Calibri" charset="0"/>
                <a:cs typeface="Calibri" charset="0"/>
              </a:rPr>
              <a:t>declared</a:t>
            </a:r>
          </a:p>
          <a:p>
            <a:pPr algn="just">
              <a:buClr>
                <a:schemeClr val="hlink"/>
              </a:buClr>
              <a:buSzPct val="90000"/>
            </a:pPr>
            <a:endParaRPr lang="en-US" altLang="en-US" b="0" dirty="0" smtClean="0">
              <a:solidFill>
                <a:schemeClr val="accent2">
                  <a:lumMod val="50000"/>
                </a:schemeClr>
              </a:solidFill>
              <a:latin typeface="Calibri" charset="0"/>
              <a:ea typeface="Calibri" charset="0"/>
              <a:cs typeface="Calibri" charset="0"/>
            </a:endParaRPr>
          </a:p>
          <a:p>
            <a:pPr algn="just">
              <a:buClr>
                <a:schemeClr val="hlink"/>
              </a:buClr>
              <a:buSzPct val="90000"/>
            </a:pPr>
            <a:r>
              <a:rPr lang="en-US" altLang="en-US" b="0" dirty="0" smtClean="0">
                <a:solidFill>
                  <a:schemeClr val="accent2">
                    <a:lumMod val="50000"/>
                  </a:schemeClr>
                </a:solidFill>
                <a:latin typeface="Calibri" charset="0"/>
                <a:ea typeface="Calibri" charset="0"/>
                <a:cs typeface="Calibri" charset="0"/>
              </a:rPr>
              <a:t>Lambda </a:t>
            </a:r>
            <a:r>
              <a:rPr lang="en-US" altLang="en-US" b="0" dirty="0">
                <a:solidFill>
                  <a:schemeClr val="accent2">
                    <a:lumMod val="50000"/>
                  </a:schemeClr>
                </a:solidFill>
                <a:latin typeface="Calibri" charset="0"/>
                <a:ea typeface="Calibri" charset="0"/>
                <a:cs typeface="Calibri" charset="0"/>
              </a:rPr>
              <a:t>expressions can define variables</a:t>
            </a:r>
          </a:p>
        </p:txBody>
      </p:sp>
      <p:sp>
        <p:nvSpPr>
          <p:cNvPr id="5" name="AutoShape 4"/>
          <p:cNvSpPr>
            <a:spLocks noChangeArrowheads="1"/>
          </p:cNvSpPr>
          <p:nvPr/>
        </p:nvSpPr>
        <p:spPr bwMode="auto">
          <a:xfrm>
            <a:off x="13855" y="5334000"/>
            <a:ext cx="7105650" cy="773113"/>
          </a:xfrm>
          <a:prstGeom prst="roundRect">
            <a:avLst>
              <a:gd name="adj" fmla="val 4167"/>
            </a:avLst>
          </a:prstGeom>
          <a:noFill/>
          <a:ln w="9525">
            <a:noFill/>
            <a:round/>
            <a:headEnd/>
            <a:tailEnd/>
          </a:ln>
        </p:spPr>
        <p:txBody>
          <a:bodyPr lIns="0" tIns="0" rIns="0" bIns="0" anchor="ctr" anchorCtr="1"/>
          <a:lstStyle>
            <a:lvl1pPr marL="174625" eaLnBrk="0" hangingPunct="0">
              <a:defRPr b="1">
                <a:solidFill>
                  <a:schemeClr val="tx1"/>
                </a:solidFill>
                <a:latin typeface="Verdana" charset="0"/>
                <a:ea typeface="Arial" charset="0"/>
                <a:cs typeface="Arial" charset="0"/>
              </a:defRPr>
            </a:lvl1pPr>
            <a:lvl2pPr marL="742950" indent="-285750" eaLnBrk="0" hangingPunct="0">
              <a:defRPr b="1">
                <a:solidFill>
                  <a:schemeClr val="tx1"/>
                </a:solidFill>
                <a:latin typeface="Verdana" charset="0"/>
                <a:ea typeface="Arial" charset="0"/>
                <a:cs typeface="Arial" charset="0"/>
              </a:defRPr>
            </a:lvl2pPr>
            <a:lvl3pPr marL="1143000" indent="-228600" eaLnBrk="0" hangingPunct="0">
              <a:defRPr b="1">
                <a:solidFill>
                  <a:schemeClr val="tx1"/>
                </a:solidFill>
                <a:latin typeface="Verdana" charset="0"/>
                <a:ea typeface="Arial" charset="0"/>
                <a:cs typeface="Arial" charset="0"/>
              </a:defRPr>
            </a:lvl3pPr>
            <a:lvl4pPr marL="1600200" indent="-228600" eaLnBrk="0" hangingPunct="0">
              <a:defRPr b="1">
                <a:solidFill>
                  <a:schemeClr val="tx1"/>
                </a:solidFill>
                <a:latin typeface="Verdana" charset="0"/>
                <a:ea typeface="Arial" charset="0"/>
                <a:cs typeface="Arial" charset="0"/>
              </a:defRPr>
            </a:lvl4pPr>
            <a:lvl5pPr marL="2057400" indent="-228600" eaLnBrk="0" hangingPunct="0">
              <a:defRPr b="1">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b="1">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b="1">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b="1">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b="1">
                <a:solidFill>
                  <a:schemeClr val="tx1"/>
                </a:solidFill>
                <a:latin typeface="Verdana" charset="0"/>
                <a:ea typeface="Arial" charset="0"/>
                <a:cs typeface="Arial" charset="0"/>
              </a:defRPr>
            </a:lvl9pPr>
          </a:lstStyle>
          <a:p>
            <a:pPr>
              <a:lnSpc>
                <a:spcPct val="150000"/>
              </a:lnSpc>
              <a:buClr>
                <a:schemeClr val="hlink"/>
              </a:buClr>
              <a:buSzPct val="90000"/>
            </a:pPr>
            <a:r>
              <a:rPr lang="en-US" altLang="en-US" b="0" dirty="0">
                <a:solidFill>
                  <a:schemeClr val="accent2">
                    <a:lumMod val="50000"/>
                  </a:schemeClr>
                </a:solidFill>
                <a:latin typeface="Calibri" charset="0"/>
                <a:ea typeface="Calibri" charset="0"/>
                <a:cs typeface="Calibri" charset="0"/>
              </a:rPr>
              <a:t>Using an outer variable in a lambda expression can extend its life cycle</a:t>
            </a:r>
          </a:p>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Use this feature carefully!</a:t>
            </a:r>
          </a:p>
        </p:txBody>
      </p:sp>
    </p:spTree>
    <p:extLst>
      <p:ext uri="{BB962C8B-B14F-4D97-AF65-F5344CB8AC3E}">
        <p14:creationId xmlns:p14="http://schemas.microsoft.com/office/powerpoint/2010/main" val="730401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a:t>
            </a:r>
            <a:r>
              <a:rPr lang="en-US" dirty="0"/>
              <a:t>versus reactive programming </a:t>
            </a:r>
            <a:r>
              <a:rPr lang="en-US" dirty="0" smtClean="0"/>
              <a:t> </a:t>
            </a:r>
            <a:endParaRPr lang="en-US" dirty="0"/>
          </a:p>
        </p:txBody>
      </p:sp>
      <p:pic>
        <p:nvPicPr>
          <p:cNvPr id="3" name="Shape 691"/>
          <p:cNvPicPr preferRelativeResize="0"/>
          <p:nvPr/>
        </p:nvPicPr>
        <p:blipFill rotWithShape="1">
          <a:blip r:embed="rId3">
            <a:alphaModFix/>
          </a:blip>
          <a:srcRect/>
          <a:stretch/>
        </p:blipFill>
        <p:spPr>
          <a:xfrm>
            <a:off x="1125070" y="599607"/>
            <a:ext cx="6893859" cy="5759630"/>
          </a:xfrm>
          <a:prstGeom prst="rect">
            <a:avLst/>
          </a:prstGeom>
          <a:noFill/>
          <a:ln>
            <a:noFill/>
          </a:ln>
        </p:spPr>
      </p:pic>
    </p:spTree>
    <p:extLst>
      <p:ext uri="{BB962C8B-B14F-4D97-AF65-F5344CB8AC3E}">
        <p14:creationId xmlns:p14="http://schemas.microsoft.com/office/powerpoint/2010/main" val="1560469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Why Decouple an Operation from a Method?</a:t>
            </a:r>
            <a:endParaRPr lang="en-US" dirty="0"/>
          </a:p>
        </p:txBody>
      </p:sp>
      <p:sp>
        <p:nvSpPr>
          <p:cNvPr id="3" name="Rectangle 2"/>
          <p:cNvSpPr/>
          <p:nvPr/>
        </p:nvSpPr>
        <p:spPr>
          <a:xfrm>
            <a:off x="381000" y="1357745"/>
            <a:ext cx="4572000" cy="923330"/>
          </a:xfrm>
          <a:prstGeom prst="rect">
            <a:avLst/>
          </a:prstGeom>
        </p:spPr>
        <p:txBody>
          <a:bodyPr>
            <a:spAutoFit/>
          </a:bodyPr>
          <a:lstStyle/>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Methods determined dynamically at run time</a:t>
            </a:r>
          </a:p>
          <a:p>
            <a:pPr lvl="1">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Method A or method B or method C</a:t>
            </a:r>
          </a:p>
        </p:txBody>
      </p:sp>
      <p:sp>
        <p:nvSpPr>
          <p:cNvPr id="5" name="Rectangle 4"/>
          <p:cNvSpPr/>
          <p:nvPr/>
        </p:nvSpPr>
        <p:spPr>
          <a:xfrm>
            <a:off x="360218" y="2667000"/>
            <a:ext cx="7488382" cy="1754326"/>
          </a:xfrm>
          <a:prstGeom prst="rect">
            <a:avLst/>
          </a:prstGeom>
        </p:spPr>
        <p:txBody>
          <a:bodyPr wrap="square">
            <a:spAutoFit/>
          </a:bodyPr>
          <a:lstStyle/>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Callback methods</a:t>
            </a:r>
          </a:p>
          <a:p>
            <a:pPr lvl="1">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Enable you to specify a method (or methods) to </a:t>
            </a:r>
            <a:r>
              <a:rPr lang="en-US" altLang="en-US" dirty="0" smtClean="0">
                <a:solidFill>
                  <a:schemeClr val="accent2">
                    <a:lumMod val="50000"/>
                  </a:schemeClr>
                </a:solidFill>
                <a:latin typeface="Calibri" charset="0"/>
                <a:ea typeface="Calibri" charset="0"/>
                <a:cs typeface="Calibri" charset="0"/>
              </a:rPr>
              <a:t>run when </a:t>
            </a:r>
            <a:r>
              <a:rPr lang="en-US" altLang="en-US" dirty="0">
                <a:solidFill>
                  <a:schemeClr val="accent2">
                    <a:lumMod val="50000"/>
                  </a:schemeClr>
                </a:solidFill>
                <a:latin typeface="Calibri" charset="0"/>
                <a:ea typeface="Calibri" charset="0"/>
                <a:cs typeface="Calibri" charset="0"/>
              </a:rPr>
              <a:t>an </a:t>
            </a:r>
            <a:r>
              <a:rPr lang="en-US" altLang="en-US" dirty="0" smtClean="0">
                <a:solidFill>
                  <a:schemeClr val="accent2">
                    <a:lumMod val="50000"/>
                  </a:schemeClr>
                </a:solidFill>
                <a:latin typeface="Calibri" charset="0"/>
                <a:ea typeface="Calibri" charset="0"/>
                <a:cs typeface="Calibri" charset="0"/>
              </a:rPr>
              <a:t>asynchronous method </a:t>
            </a:r>
            <a:r>
              <a:rPr lang="en-US" altLang="en-US" dirty="0">
                <a:solidFill>
                  <a:schemeClr val="accent2">
                    <a:lumMod val="50000"/>
                  </a:schemeClr>
                </a:solidFill>
                <a:latin typeface="Calibri" charset="0"/>
                <a:ea typeface="Calibri" charset="0"/>
                <a:cs typeface="Calibri" charset="0"/>
              </a:rPr>
              <a:t>call completes, </a:t>
            </a:r>
            <a:r>
              <a:rPr lang="en-US" altLang="en-US" dirty="0" smtClean="0">
                <a:solidFill>
                  <a:schemeClr val="accent2">
                    <a:lumMod val="50000"/>
                  </a:schemeClr>
                </a:solidFill>
                <a:latin typeface="Calibri" charset="0"/>
                <a:ea typeface="Calibri" charset="0"/>
                <a:cs typeface="Calibri" charset="0"/>
              </a:rPr>
              <a:t>particularly </a:t>
            </a:r>
            <a:r>
              <a:rPr lang="en-US" altLang="en-US" dirty="0">
                <a:solidFill>
                  <a:schemeClr val="accent2">
                    <a:lumMod val="50000"/>
                  </a:schemeClr>
                </a:solidFill>
                <a:latin typeface="Calibri" charset="0"/>
                <a:ea typeface="Calibri" charset="0"/>
                <a:cs typeface="Calibri" charset="0"/>
              </a:rPr>
              <a:t>when you use third-party assemblies</a:t>
            </a:r>
          </a:p>
        </p:txBody>
      </p:sp>
      <p:sp>
        <p:nvSpPr>
          <p:cNvPr id="7" name="Rectangle 6"/>
          <p:cNvSpPr/>
          <p:nvPr/>
        </p:nvSpPr>
        <p:spPr>
          <a:xfrm>
            <a:off x="381000" y="4807251"/>
            <a:ext cx="4572000" cy="923330"/>
          </a:xfrm>
          <a:prstGeom prst="rect">
            <a:avLst/>
          </a:prstGeom>
        </p:spPr>
        <p:txBody>
          <a:bodyPr>
            <a:spAutoFit/>
          </a:bodyPr>
          <a:lstStyle/>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Multicast operations</a:t>
            </a:r>
          </a:p>
          <a:p>
            <a:pPr lvl="1">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Method A and method B and method C</a:t>
            </a:r>
          </a:p>
        </p:txBody>
      </p:sp>
      <p:grpSp>
        <p:nvGrpSpPr>
          <p:cNvPr id="14" name="Shape 43"/>
          <p:cNvGrpSpPr/>
          <p:nvPr/>
        </p:nvGrpSpPr>
        <p:grpSpPr>
          <a:xfrm>
            <a:off x="7195446" y="4758357"/>
            <a:ext cx="1682580" cy="1295400"/>
            <a:chOff x="6694692" y="4114800"/>
            <a:chExt cx="2220707" cy="1447800"/>
          </a:xfrm>
        </p:grpSpPr>
        <p:pic>
          <p:nvPicPr>
            <p:cNvPr id="15" name="Shape 44" descr="Method"/>
            <p:cNvPicPr preferRelativeResize="0"/>
            <p:nvPr/>
          </p:nvPicPr>
          <p:blipFill rotWithShape="1">
            <a:blip r:embed="rId2">
              <a:alphaModFix/>
            </a:blip>
            <a:srcRect/>
            <a:stretch/>
          </p:blipFill>
          <p:spPr>
            <a:xfrm>
              <a:off x="8030704" y="4542194"/>
              <a:ext cx="884694" cy="665132"/>
            </a:xfrm>
            <a:prstGeom prst="rect">
              <a:avLst/>
            </a:prstGeom>
            <a:noFill/>
            <a:ln>
              <a:noFill/>
            </a:ln>
          </p:spPr>
        </p:pic>
        <p:pic>
          <p:nvPicPr>
            <p:cNvPr id="16" name="Shape 45" descr="Method"/>
            <p:cNvPicPr preferRelativeResize="0"/>
            <p:nvPr/>
          </p:nvPicPr>
          <p:blipFill rotWithShape="1">
            <a:blip r:embed="rId2">
              <a:alphaModFix/>
            </a:blip>
            <a:srcRect/>
            <a:stretch/>
          </p:blipFill>
          <p:spPr>
            <a:xfrm>
              <a:off x="7607085" y="4114800"/>
              <a:ext cx="884694" cy="665132"/>
            </a:xfrm>
            <a:prstGeom prst="rect">
              <a:avLst/>
            </a:prstGeom>
            <a:noFill/>
            <a:ln>
              <a:noFill/>
            </a:ln>
          </p:spPr>
        </p:pic>
        <p:pic>
          <p:nvPicPr>
            <p:cNvPr id="17" name="Shape 46" descr="arrow03"/>
            <p:cNvPicPr preferRelativeResize="0"/>
            <p:nvPr/>
          </p:nvPicPr>
          <p:blipFill rotWithShape="1">
            <a:blip r:embed="rId3">
              <a:alphaModFix/>
            </a:blip>
            <a:srcRect/>
            <a:stretch/>
          </p:blipFill>
          <p:spPr>
            <a:xfrm rot="-726991">
              <a:off x="6705600" y="4430004"/>
              <a:ext cx="1071966" cy="217705"/>
            </a:xfrm>
            <a:prstGeom prst="rect">
              <a:avLst/>
            </a:prstGeom>
            <a:noFill/>
            <a:ln>
              <a:noFill/>
            </a:ln>
          </p:spPr>
        </p:pic>
        <p:pic>
          <p:nvPicPr>
            <p:cNvPr id="18" name="Shape 47" descr="arrow03"/>
            <p:cNvPicPr preferRelativeResize="0"/>
            <p:nvPr/>
          </p:nvPicPr>
          <p:blipFill rotWithShape="1">
            <a:blip r:embed="rId3">
              <a:alphaModFix/>
            </a:blip>
            <a:srcRect/>
            <a:stretch/>
          </p:blipFill>
          <p:spPr>
            <a:xfrm>
              <a:off x="6881246" y="4611646"/>
              <a:ext cx="1071966" cy="217705"/>
            </a:xfrm>
            <a:prstGeom prst="rect">
              <a:avLst/>
            </a:prstGeom>
            <a:noFill/>
            <a:ln>
              <a:noFill/>
            </a:ln>
          </p:spPr>
        </p:pic>
        <p:pic>
          <p:nvPicPr>
            <p:cNvPr id="19" name="Shape 48" descr="arrow03"/>
            <p:cNvPicPr preferRelativeResize="0"/>
            <p:nvPr/>
          </p:nvPicPr>
          <p:blipFill rotWithShape="1">
            <a:blip r:embed="rId3">
              <a:alphaModFix/>
            </a:blip>
            <a:srcRect/>
            <a:stretch/>
          </p:blipFill>
          <p:spPr>
            <a:xfrm rot="588365">
              <a:off x="6730138" y="4793288"/>
              <a:ext cx="1071966" cy="217704"/>
            </a:xfrm>
            <a:prstGeom prst="rect">
              <a:avLst/>
            </a:prstGeom>
            <a:noFill/>
            <a:ln>
              <a:noFill/>
            </a:ln>
          </p:spPr>
        </p:pic>
        <p:pic>
          <p:nvPicPr>
            <p:cNvPr id="20" name="Shape 49" descr="Method"/>
            <p:cNvPicPr preferRelativeResize="0"/>
            <p:nvPr/>
          </p:nvPicPr>
          <p:blipFill rotWithShape="1">
            <a:blip r:embed="rId2">
              <a:alphaModFix/>
            </a:blip>
            <a:srcRect/>
            <a:stretch/>
          </p:blipFill>
          <p:spPr>
            <a:xfrm>
              <a:off x="7645831" y="4897467"/>
              <a:ext cx="884694" cy="665132"/>
            </a:xfrm>
            <a:prstGeom prst="rect">
              <a:avLst/>
            </a:prstGeom>
            <a:noFill/>
            <a:ln>
              <a:noFill/>
            </a:ln>
          </p:spPr>
        </p:pic>
      </p:grpSp>
      <p:pic>
        <p:nvPicPr>
          <p:cNvPr id="21" name="Shape 51" descr="adobehelpcenter.png"/>
          <p:cNvPicPr preferRelativeResize="0"/>
          <p:nvPr/>
        </p:nvPicPr>
        <p:blipFill rotWithShape="1">
          <a:blip r:embed="rId4">
            <a:alphaModFix/>
          </a:blip>
          <a:srcRect/>
          <a:stretch/>
        </p:blipFill>
        <p:spPr>
          <a:xfrm>
            <a:off x="7848600" y="1350091"/>
            <a:ext cx="937059" cy="948398"/>
          </a:xfrm>
          <a:prstGeom prst="rect">
            <a:avLst/>
          </a:prstGeom>
          <a:noFill/>
          <a:ln>
            <a:noFill/>
          </a:ln>
        </p:spPr>
      </p:pic>
      <p:pic>
        <p:nvPicPr>
          <p:cNvPr id="22" name="Shape 50" descr="synchronize.png"/>
          <p:cNvPicPr preferRelativeResize="0">
            <a:picLocks/>
          </p:cNvPicPr>
          <p:nvPr/>
        </p:nvPicPr>
        <p:blipFill rotWithShape="1">
          <a:blip r:embed="rId5">
            <a:alphaModFix/>
          </a:blip>
          <a:srcRect/>
          <a:stretch/>
        </p:blipFill>
        <p:spPr>
          <a:xfrm>
            <a:off x="7886746" y="3069755"/>
            <a:ext cx="860859" cy="899326"/>
          </a:xfrm>
          <a:prstGeom prst="rect">
            <a:avLst/>
          </a:prstGeom>
          <a:noFill/>
          <a:ln>
            <a:noFill/>
          </a:ln>
        </p:spPr>
      </p:pic>
    </p:spTree>
    <p:extLst>
      <p:ext uri="{BB962C8B-B14F-4D97-AF65-F5344CB8AC3E}">
        <p14:creationId xmlns:p14="http://schemas.microsoft.com/office/powerpoint/2010/main" val="2110308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Sides of </a:t>
            </a:r>
            <a:r>
              <a:rPr lang="en-US" dirty="0" smtClean="0"/>
              <a:t>Delegates</a:t>
            </a:r>
            <a:endParaRPr lang="en-US" dirty="0"/>
          </a:p>
        </p:txBody>
      </p:sp>
      <p:sp>
        <p:nvSpPr>
          <p:cNvPr id="6" name="Rectangle 5"/>
          <p:cNvSpPr/>
          <p:nvPr/>
        </p:nvSpPr>
        <p:spPr>
          <a:xfrm>
            <a:off x="6692900" y="777892"/>
            <a:ext cx="2209799"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Invoking a delegate is an interactive act </a:t>
            </a:r>
          </a:p>
        </p:txBody>
      </p:sp>
      <p:pic>
        <p:nvPicPr>
          <p:cNvPr id="7" name="Picture 6"/>
          <p:cNvPicPr>
            <a:picLocks noChangeAspect="1"/>
          </p:cNvPicPr>
          <p:nvPr/>
        </p:nvPicPr>
        <p:blipFill>
          <a:blip r:embed="rId2"/>
          <a:stretch>
            <a:fillRect/>
          </a:stretch>
        </p:blipFill>
        <p:spPr>
          <a:xfrm>
            <a:off x="161636" y="578825"/>
            <a:ext cx="6121400" cy="2870200"/>
          </a:xfrm>
          <a:prstGeom prst="rect">
            <a:avLst/>
          </a:prstGeom>
        </p:spPr>
      </p:pic>
      <p:pic>
        <p:nvPicPr>
          <p:cNvPr id="8" name="Picture 7"/>
          <p:cNvPicPr>
            <a:picLocks noChangeAspect="1"/>
          </p:cNvPicPr>
          <p:nvPr/>
        </p:nvPicPr>
        <p:blipFill>
          <a:blip r:embed="rId3"/>
          <a:stretch>
            <a:fillRect/>
          </a:stretch>
        </p:blipFill>
        <p:spPr>
          <a:xfrm>
            <a:off x="161636" y="3449025"/>
            <a:ext cx="6464300" cy="2857500"/>
          </a:xfrm>
          <a:prstGeom prst="rect">
            <a:avLst/>
          </a:prstGeom>
        </p:spPr>
      </p:pic>
      <p:sp>
        <p:nvSpPr>
          <p:cNvPr id="9" name="Rectangle 8"/>
          <p:cNvSpPr/>
          <p:nvPr/>
        </p:nvSpPr>
        <p:spPr>
          <a:xfrm>
            <a:off x="6984999" y="3581400"/>
            <a:ext cx="1917700" cy="923330"/>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Event </a:t>
            </a:r>
            <a:r>
              <a:rPr lang="en-US" dirty="0" smtClean="0">
                <a:solidFill>
                  <a:schemeClr val="accent2">
                    <a:lumMod val="50000"/>
                  </a:schemeClr>
                </a:solidFill>
                <a:latin typeface="Bradley Hand" charset="0"/>
                <a:ea typeface="Bradley Hand" charset="0"/>
                <a:cs typeface="Bradley Hand" charset="0"/>
              </a:rPr>
              <a:t>handling</a:t>
            </a:r>
          </a:p>
          <a:p>
            <a:r>
              <a:rPr lang="en-US" dirty="0" smtClean="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is a very reactive </a:t>
            </a:r>
            <a:r>
              <a:rPr lang="en-US" dirty="0" smtClean="0">
                <a:solidFill>
                  <a:schemeClr val="accent2">
                    <a:lumMod val="50000"/>
                  </a:schemeClr>
                </a:solidFill>
                <a:latin typeface="Bradley Hand" charset="0"/>
                <a:ea typeface="Bradley Hand" charset="0"/>
                <a:cs typeface="Bradley Hand" charset="0"/>
              </a:rPr>
              <a:t>business</a:t>
            </a:r>
            <a:endParaRPr lang="en-US" dirty="0">
              <a:solidFill>
                <a:schemeClr val="accent2">
                  <a:lumMod val="50000"/>
                </a:schemeClr>
              </a:solidFill>
              <a:latin typeface="Bradley Hand" charset="0"/>
              <a:ea typeface="Bradley Hand" charset="0"/>
              <a:cs typeface="Bradley Hand" charset="0"/>
            </a:endParaRPr>
          </a:p>
        </p:txBody>
      </p:sp>
      <p:cxnSp>
        <p:nvCxnSpPr>
          <p:cNvPr id="10" name="Shape 210"/>
          <p:cNvCxnSpPr>
            <a:stCxn id="8" idx="3"/>
            <a:endCxn id="9" idx="2"/>
          </p:cNvCxnSpPr>
          <p:nvPr/>
        </p:nvCxnSpPr>
        <p:spPr>
          <a:xfrm flipV="1">
            <a:off x="6625936" y="4504730"/>
            <a:ext cx="1317913" cy="37304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17" name="Shape 210"/>
          <p:cNvCxnSpPr>
            <a:stCxn id="7" idx="3"/>
            <a:endCxn id="6" idx="2"/>
          </p:cNvCxnSpPr>
          <p:nvPr/>
        </p:nvCxnSpPr>
        <p:spPr>
          <a:xfrm flipV="1">
            <a:off x="6283036" y="1424223"/>
            <a:ext cx="1514764" cy="589702"/>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Tree>
    <p:extLst>
      <p:ext uri="{BB962C8B-B14F-4D97-AF65-F5344CB8AC3E}">
        <p14:creationId xmlns:p14="http://schemas.microsoft.com/office/powerpoint/2010/main" val="191591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Rectangle 2"/>
          <p:cNvSpPr/>
          <p:nvPr/>
        </p:nvSpPr>
        <p:spPr>
          <a:xfrm>
            <a:off x="304800" y="914400"/>
            <a:ext cx="8534400" cy="397031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When using delegates, two emergent roles commonly appear: </a:t>
            </a:r>
            <a:r>
              <a:rPr lang="en-US" i="1" dirty="0" smtClean="0">
                <a:solidFill>
                  <a:schemeClr val="accent2">
                    <a:lumMod val="50000"/>
                  </a:schemeClr>
                </a:solidFill>
                <a:latin typeface="Calibri" charset="0"/>
                <a:ea typeface="Calibri" charset="0"/>
                <a:cs typeface="Calibri" charset="0"/>
              </a:rPr>
              <a:t>broadcaster (publisher) </a:t>
            </a:r>
            <a:r>
              <a:rPr lang="en-US" dirty="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listener</a:t>
            </a:r>
            <a:r>
              <a:rPr lang="en-US" dirty="0" smtClean="0">
                <a:solidFill>
                  <a:schemeClr val="accent2">
                    <a:lumMod val="50000"/>
                  </a:schemeClr>
                </a:solidFill>
                <a:latin typeface="Calibri" charset="0"/>
                <a:ea typeface="Calibri" charset="0"/>
                <a:cs typeface="Calibri" charset="0"/>
              </a:rPr>
              <a:t> (</a:t>
            </a:r>
            <a:r>
              <a:rPr lang="en-US" i="1" dirty="0" smtClean="0">
                <a:solidFill>
                  <a:schemeClr val="accent2">
                    <a:lumMod val="50000"/>
                  </a:schemeClr>
                </a:solidFill>
                <a:latin typeface="Calibri" charset="0"/>
                <a:ea typeface="Calibri" charset="0"/>
                <a:cs typeface="Calibri" charset="0"/>
              </a:rPr>
              <a:t>subscriber)</a:t>
            </a:r>
            <a:r>
              <a:rPr lang="en-US" dirty="0" smtClean="0">
                <a:solidFill>
                  <a:schemeClr val="accent2">
                    <a:lumMod val="50000"/>
                  </a:schemeClr>
                </a:solidFill>
                <a:latin typeface="Calibri" charset="0"/>
                <a:ea typeface="Calibri" charset="0"/>
                <a:cs typeface="Calibri" charset="0"/>
              </a:rPr>
              <a:t>. </a:t>
            </a:r>
          </a:p>
          <a:p>
            <a:pPr algn="just"/>
            <a:endParaRPr lang="en-US" dirty="0">
              <a:solidFill>
                <a:schemeClr val="accent2">
                  <a:lumMod val="50000"/>
                </a:schemeClr>
              </a:solidFill>
              <a:latin typeface="Calibri" charset="0"/>
              <a:ea typeface="Calibri" charset="0"/>
              <a:cs typeface="Calibri" charset="0"/>
            </a:endParaRPr>
          </a:p>
          <a:p>
            <a:pPr algn="just"/>
            <a:r>
              <a:rPr lang="en-US" dirty="0">
                <a:solidFill>
                  <a:schemeClr val="accent2">
                    <a:lumMod val="50000"/>
                  </a:schemeClr>
                </a:solidFill>
                <a:latin typeface="Calibri" charset="0"/>
                <a:ea typeface="Calibri" charset="0"/>
                <a:cs typeface="Calibri" charset="0"/>
              </a:rPr>
              <a:t>The </a:t>
            </a:r>
            <a:r>
              <a:rPr lang="en-US" i="1" dirty="0" smtClean="0">
                <a:solidFill>
                  <a:schemeClr val="accent2">
                    <a:lumMod val="50000"/>
                  </a:schemeClr>
                </a:solidFill>
                <a:latin typeface="Calibri" charset="0"/>
                <a:ea typeface="Calibri" charset="0"/>
                <a:cs typeface="Calibri" charset="0"/>
              </a:rPr>
              <a:t>broadcaster </a:t>
            </a:r>
            <a:r>
              <a:rPr lang="en-US" dirty="0" smtClean="0">
                <a:solidFill>
                  <a:schemeClr val="accent2">
                    <a:lumMod val="50000"/>
                  </a:schemeClr>
                </a:solidFill>
                <a:latin typeface="Calibri" charset="0"/>
                <a:ea typeface="Calibri" charset="0"/>
                <a:cs typeface="Calibri" charset="0"/>
              </a:rPr>
              <a:t>is </a:t>
            </a:r>
            <a:r>
              <a:rPr lang="en-US" dirty="0">
                <a:solidFill>
                  <a:schemeClr val="accent2">
                    <a:lumMod val="50000"/>
                  </a:schemeClr>
                </a:solidFill>
                <a:latin typeface="Calibri" charset="0"/>
                <a:ea typeface="Calibri" charset="0"/>
                <a:cs typeface="Calibri" charset="0"/>
              </a:rPr>
              <a:t>a type that contains a delegate field. The broadcaster decides when to broadcast by invoking the delegate.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a:solidFill>
                  <a:schemeClr val="accent2">
                    <a:lumMod val="50000"/>
                  </a:schemeClr>
                </a:solidFill>
                <a:latin typeface="Calibri" charset="0"/>
                <a:ea typeface="Calibri" charset="0"/>
                <a:cs typeface="Calibri" charset="0"/>
              </a:rPr>
              <a:t>The </a:t>
            </a:r>
            <a:r>
              <a:rPr lang="en-US" i="1" dirty="0">
                <a:solidFill>
                  <a:schemeClr val="accent2">
                    <a:lumMod val="50000"/>
                  </a:schemeClr>
                </a:solidFill>
                <a:latin typeface="Calibri" charset="0"/>
                <a:ea typeface="Calibri" charset="0"/>
                <a:cs typeface="Calibri" charset="0"/>
              </a:rPr>
              <a:t>subscribers </a:t>
            </a:r>
            <a:r>
              <a:rPr lang="en-US" dirty="0">
                <a:solidFill>
                  <a:schemeClr val="accent2">
                    <a:lumMod val="50000"/>
                  </a:schemeClr>
                </a:solidFill>
                <a:latin typeface="Calibri" charset="0"/>
                <a:ea typeface="Calibri" charset="0"/>
                <a:cs typeface="Calibri" charset="0"/>
              </a:rPr>
              <a:t>are the method target recipients. A subscriber decides when to start and stop listening by calling += and -= on the broadcaster’s delegate. A subscriber does not know about, or interfere with, other subscribers.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a:solidFill>
                  <a:schemeClr val="accent2">
                    <a:lumMod val="50000"/>
                  </a:schemeClr>
                </a:solidFill>
                <a:latin typeface="Calibri" charset="0"/>
                <a:ea typeface="Calibri" charset="0"/>
                <a:cs typeface="Calibri" charset="0"/>
              </a:rPr>
              <a:t>Events are a language feature that formalizes this pattern. An event is a construct that exposes just the subset of delegate features required for the </a:t>
            </a:r>
            <a:r>
              <a:rPr lang="en-US" dirty="0" smtClean="0">
                <a:solidFill>
                  <a:schemeClr val="accent2">
                    <a:lumMod val="50000"/>
                  </a:schemeClr>
                </a:solidFill>
                <a:latin typeface="Calibri" charset="0"/>
                <a:ea typeface="Calibri" charset="0"/>
                <a:cs typeface="Calibri" charset="0"/>
              </a:rPr>
              <a:t>broadcaster/subscriber </a:t>
            </a:r>
            <a:r>
              <a:rPr lang="en-US" dirty="0">
                <a:solidFill>
                  <a:schemeClr val="accent2">
                    <a:lumMod val="50000"/>
                  </a:schemeClr>
                </a:solidFill>
                <a:latin typeface="Calibri" charset="0"/>
                <a:ea typeface="Calibri" charset="0"/>
                <a:cs typeface="Calibri" charset="0"/>
              </a:rPr>
              <a:t>model. The main purpose of events is to </a:t>
            </a:r>
            <a:r>
              <a:rPr lang="en-US" i="1" dirty="0">
                <a:solidFill>
                  <a:schemeClr val="accent2">
                    <a:lumMod val="50000"/>
                  </a:schemeClr>
                </a:solidFill>
                <a:latin typeface="Calibri" charset="0"/>
                <a:ea typeface="Calibri" charset="0"/>
                <a:cs typeface="Calibri" charset="0"/>
              </a:rPr>
              <a:t>prevent subscribers from </a:t>
            </a:r>
            <a:r>
              <a:rPr lang="en-US" i="1" dirty="0" smtClean="0">
                <a:solidFill>
                  <a:schemeClr val="accent2">
                    <a:lumMod val="50000"/>
                  </a:schemeClr>
                </a:solidFill>
                <a:latin typeface="Calibri" charset="0"/>
                <a:ea typeface="Calibri" charset="0"/>
                <a:cs typeface="Calibri" charset="0"/>
              </a:rPr>
              <a:t>interfering </a:t>
            </a:r>
            <a:r>
              <a:rPr lang="en-US" i="1" dirty="0">
                <a:solidFill>
                  <a:schemeClr val="accent2">
                    <a:lumMod val="50000"/>
                  </a:schemeClr>
                </a:solidFill>
                <a:latin typeface="Calibri" charset="0"/>
                <a:ea typeface="Calibri" charset="0"/>
                <a:cs typeface="Calibri" charset="0"/>
              </a:rPr>
              <a:t>with one another</a:t>
            </a:r>
            <a:r>
              <a:rPr lang="en-US" dirty="0">
                <a:solidFill>
                  <a:schemeClr val="accent2">
                    <a:lumMod val="50000"/>
                  </a:schemeClr>
                </a:solidFill>
                <a:latin typeface="Calibri" charset="0"/>
                <a:ea typeface="Calibri" charset="0"/>
                <a:cs typeface="Calibri" charset="0"/>
              </a:rPr>
              <a:t>. </a:t>
            </a:r>
          </a:p>
        </p:txBody>
      </p:sp>
    </p:spTree>
    <p:extLst>
      <p:ext uri="{BB962C8B-B14F-4D97-AF65-F5344CB8AC3E}">
        <p14:creationId xmlns:p14="http://schemas.microsoft.com/office/powerpoint/2010/main" val="1315072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grpSp>
        <p:nvGrpSpPr>
          <p:cNvPr id="57" name="Group 56"/>
          <p:cNvGrpSpPr/>
          <p:nvPr/>
        </p:nvGrpSpPr>
        <p:grpSpPr>
          <a:xfrm>
            <a:off x="358328" y="990600"/>
            <a:ext cx="8427344" cy="5006344"/>
            <a:chOff x="381000" y="937256"/>
            <a:chExt cx="8427344" cy="5006344"/>
          </a:xfrm>
        </p:grpSpPr>
        <p:grpSp>
          <p:nvGrpSpPr>
            <p:cNvPr id="11" name="Group 10"/>
            <p:cNvGrpSpPr/>
            <p:nvPr/>
          </p:nvGrpSpPr>
          <p:grpSpPr>
            <a:xfrm>
              <a:off x="381000" y="1006875"/>
              <a:ext cx="4191000" cy="1447800"/>
              <a:chOff x="609600" y="1143000"/>
              <a:chExt cx="4191000" cy="1447800"/>
            </a:xfrm>
          </p:grpSpPr>
          <p:sp>
            <p:nvSpPr>
              <p:cNvPr id="4" name="Rectangle 3"/>
              <p:cNvSpPr/>
              <p:nvPr/>
            </p:nvSpPr>
            <p:spPr>
              <a:xfrm>
                <a:off x="609600" y="1143000"/>
                <a:ext cx="4191000" cy="1447800"/>
              </a:xfrm>
              <a:prstGeom prst="rect">
                <a:avLst/>
              </a:prstGeom>
              <a:noFill/>
              <a:ln w="28575">
                <a:solidFill>
                  <a:schemeClr val="accent3">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7" name="TextBox 6"/>
              <p:cNvSpPr txBox="1"/>
              <p:nvPr/>
            </p:nvSpPr>
            <p:spPr>
              <a:xfrm>
                <a:off x="729908" y="1200093"/>
                <a:ext cx="1531188" cy="338554"/>
              </a:xfrm>
              <a:prstGeom prst="rect">
                <a:avLst/>
              </a:prstGeom>
              <a:noFill/>
            </p:spPr>
            <p:txBody>
              <a:bodyPr wrap="none" rtlCol="0">
                <a:spAutoFit/>
              </a:bodyPr>
              <a:lstStyle/>
              <a:p>
                <a:r>
                  <a:rPr lang="en-US" sz="1600" b="1" dirty="0" smtClean="0">
                    <a:solidFill>
                      <a:schemeClr val="accent2">
                        <a:lumMod val="50000"/>
                      </a:schemeClr>
                    </a:solidFill>
                    <a:latin typeface="Consolas" charset="0"/>
                    <a:ea typeface="Consolas" charset="0"/>
                    <a:cs typeface="Consolas" charset="0"/>
                  </a:rPr>
                  <a:t>Subscriber 1</a:t>
                </a:r>
                <a:endParaRPr lang="en-US" sz="1600" b="1" dirty="0">
                  <a:solidFill>
                    <a:schemeClr val="accent2">
                      <a:lumMod val="50000"/>
                    </a:schemeClr>
                  </a:solidFill>
                  <a:latin typeface="Consolas" charset="0"/>
                  <a:ea typeface="Consolas" charset="0"/>
                  <a:cs typeface="Consolas" charset="0"/>
                </a:endParaRPr>
              </a:p>
            </p:txBody>
          </p:sp>
          <p:sp>
            <p:nvSpPr>
              <p:cNvPr id="9" name="TextBox 8"/>
              <p:cNvSpPr txBox="1"/>
              <p:nvPr/>
            </p:nvSpPr>
            <p:spPr>
              <a:xfrm>
                <a:off x="743763" y="1630025"/>
                <a:ext cx="3887603" cy="338554"/>
              </a:xfrm>
              <a:prstGeom prst="rect">
                <a:avLst/>
              </a:prstGeom>
              <a:noFill/>
              <a:ln>
                <a:solidFill>
                  <a:schemeClr val="accent3"/>
                </a:solidFill>
              </a:ln>
            </p:spPr>
            <p:txBody>
              <a:bodyPr wrap="none" rtlCol="0">
                <a:spAutoFit/>
              </a:bodyPr>
              <a:lstStyle/>
              <a:p>
                <a:r>
                  <a:rPr lang="en-US" sz="1600" dirty="0" smtClean="0">
                    <a:solidFill>
                      <a:schemeClr val="accent2">
                        <a:lumMod val="50000"/>
                      </a:schemeClr>
                    </a:solidFill>
                    <a:latin typeface="Consolas" charset="0"/>
                    <a:ea typeface="Consolas" charset="0"/>
                    <a:cs typeface="Consolas" charset="0"/>
                  </a:rPr>
                  <a:t>Subscribe: Event += </a:t>
                </a:r>
                <a:r>
                  <a:rPr lang="en-US" sz="1600" dirty="0" err="1" smtClean="0">
                    <a:solidFill>
                      <a:schemeClr val="accent2">
                        <a:lumMod val="50000"/>
                      </a:schemeClr>
                    </a:solidFill>
                    <a:latin typeface="Consolas" charset="0"/>
                    <a:ea typeface="Consolas" charset="0"/>
                    <a:cs typeface="Consolas" charset="0"/>
                  </a:rPr>
                  <a:t>Event_Handler</a:t>
                </a:r>
                <a:endParaRPr lang="en-US" sz="1600" dirty="0">
                  <a:solidFill>
                    <a:schemeClr val="accent2">
                      <a:lumMod val="50000"/>
                    </a:schemeClr>
                  </a:solidFill>
                  <a:latin typeface="Consolas" charset="0"/>
                  <a:ea typeface="Consolas" charset="0"/>
                  <a:cs typeface="Consolas" charset="0"/>
                </a:endParaRPr>
              </a:p>
            </p:txBody>
          </p:sp>
          <p:sp>
            <p:nvSpPr>
              <p:cNvPr id="10" name="TextBox 9"/>
              <p:cNvSpPr txBox="1"/>
              <p:nvPr/>
            </p:nvSpPr>
            <p:spPr>
              <a:xfrm>
                <a:off x="743763" y="2117050"/>
                <a:ext cx="1643399" cy="338554"/>
              </a:xfrm>
              <a:prstGeom prst="rect">
                <a:avLst/>
              </a:prstGeom>
              <a:noFill/>
              <a:ln>
                <a:solidFill>
                  <a:schemeClr val="accent3"/>
                </a:solidFill>
              </a:ln>
            </p:spPr>
            <p:txBody>
              <a:bodyPr wrap="none" rtlCol="0">
                <a:spAutoFit/>
              </a:bodyPr>
              <a:lstStyle/>
              <a:p>
                <a:r>
                  <a:rPr lang="en-US" sz="1600" dirty="0" smtClean="0">
                    <a:solidFill>
                      <a:schemeClr val="accent2">
                        <a:lumMod val="50000"/>
                      </a:schemeClr>
                    </a:solidFill>
                    <a:latin typeface="Consolas" charset="0"/>
                    <a:ea typeface="Consolas" charset="0"/>
                    <a:cs typeface="Consolas" charset="0"/>
                  </a:rPr>
                  <a:t>Event Handler</a:t>
                </a:r>
                <a:endParaRPr lang="en-US" sz="1600" dirty="0">
                  <a:solidFill>
                    <a:schemeClr val="accent2">
                      <a:lumMod val="50000"/>
                    </a:schemeClr>
                  </a:solidFill>
                  <a:latin typeface="Consolas" charset="0"/>
                  <a:ea typeface="Consolas" charset="0"/>
                  <a:cs typeface="Consolas" charset="0"/>
                </a:endParaRPr>
              </a:p>
            </p:txBody>
          </p:sp>
        </p:grpSp>
        <p:grpSp>
          <p:nvGrpSpPr>
            <p:cNvPr id="12" name="Group 11"/>
            <p:cNvGrpSpPr/>
            <p:nvPr/>
          </p:nvGrpSpPr>
          <p:grpSpPr>
            <a:xfrm>
              <a:off x="4617344" y="4495800"/>
              <a:ext cx="4191000" cy="1447800"/>
              <a:chOff x="609600" y="1143000"/>
              <a:chExt cx="4191000" cy="1447800"/>
            </a:xfrm>
          </p:grpSpPr>
          <p:sp>
            <p:nvSpPr>
              <p:cNvPr id="13" name="Rectangle 12"/>
              <p:cNvSpPr/>
              <p:nvPr/>
            </p:nvSpPr>
            <p:spPr>
              <a:xfrm>
                <a:off x="609600" y="1143000"/>
                <a:ext cx="4191000" cy="1447800"/>
              </a:xfrm>
              <a:prstGeom prst="rect">
                <a:avLst/>
              </a:prstGeom>
              <a:noFill/>
              <a:ln w="28575">
                <a:solidFill>
                  <a:schemeClr val="accent3">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4" name="TextBox 13"/>
              <p:cNvSpPr txBox="1"/>
              <p:nvPr/>
            </p:nvSpPr>
            <p:spPr>
              <a:xfrm>
                <a:off x="729908" y="1200093"/>
                <a:ext cx="1531188" cy="338554"/>
              </a:xfrm>
              <a:prstGeom prst="rect">
                <a:avLst/>
              </a:prstGeom>
              <a:noFill/>
            </p:spPr>
            <p:txBody>
              <a:bodyPr wrap="none" rtlCol="0">
                <a:spAutoFit/>
              </a:bodyPr>
              <a:lstStyle/>
              <a:p>
                <a:r>
                  <a:rPr lang="en-US" sz="1600" b="1" dirty="0" smtClean="0">
                    <a:solidFill>
                      <a:schemeClr val="accent2">
                        <a:lumMod val="50000"/>
                      </a:schemeClr>
                    </a:solidFill>
                    <a:latin typeface="Consolas" charset="0"/>
                    <a:ea typeface="Consolas" charset="0"/>
                    <a:cs typeface="Consolas" charset="0"/>
                  </a:rPr>
                  <a:t>Subscriber 2</a:t>
                </a:r>
                <a:endParaRPr lang="en-US" sz="1600" b="1" dirty="0">
                  <a:solidFill>
                    <a:schemeClr val="accent2">
                      <a:lumMod val="50000"/>
                    </a:schemeClr>
                  </a:solidFill>
                  <a:latin typeface="Consolas" charset="0"/>
                  <a:ea typeface="Consolas" charset="0"/>
                  <a:cs typeface="Consolas" charset="0"/>
                </a:endParaRPr>
              </a:p>
            </p:txBody>
          </p:sp>
          <p:sp>
            <p:nvSpPr>
              <p:cNvPr id="15" name="TextBox 14"/>
              <p:cNvSpPr txBox="1"/>
              <p:nvPr/>
            </p:nvSpPr>
            <p:spPr>
              <a:xfrm>
                <a:off x="743763" y="1630025"/>
                <a:ext cx="3887603" cy="338554"/>
              </a:xfrm>
              <a:prstGeom prst="rect">
                <a:avLst/>
              </a:prstGeom>
              <a:noFill/>
              <a:ln>
                <a:solidFill>
                  <a:schemeClr val="accent3"/>
                </a:solidFill>
              </a:ln>
            </p:spPr>
            <p:txBody>
              <a:bodyPr wrap="none" rtlCol="0">
                <a:spAutoFit/>
              </a:bodyPr>
              <a:lstStyle/>
              <a:p>
                <a:r>
                  <a:rPr lang="en-US" sz="1600" dirty="0" smtClean="0">
                    <a:solidFill>
                      <a:schemeClr val="accent2">
                        <a:lumMod val="50000"/>
                      </a:schemeClr>
                    </a:solidFill>
                    <a:latin typeface="Consolas" charset="0"/>
                    <a:ea typeface="Consolas" charset="0"/>
                    <a:cs typeface="Consolas" charset="0"/>
                  </a:rPr>
                  <a:t>Subscribe: Event += </a:t>
                </a:r>
                <a:r>
                  <a:rPr lang="en-US" sz="1600" dirty="0" err="1" smtClean="0">
                    <a:solidFill>
                      <a:schemeClr val="accent2">
                        <a:lumMod val="50000"/>
                      </a:schemeClr>
                    </a:solidFill>
                    <a:latin typeface="Consolas" charset="0"/>
                    <a:ea typeface="Consolas" charset="0"/>
                    <a:cs typeface="Consolas" charset="0"/>
                  </a:rPr>
                  <a:t>Event_Handler</a:t>
                </a:r>
                <a:endParaRPr lang="en-US" sz="1600" dirty="0">
                  <a:solidFill>
                    <a:schemeClr val="accent2">
                      <a:lumMod val="50000"/>
                    </a:schemeClr>
                  </a:solidFill>
                  <a:latin typeface="Consolas" charset="0"/>
                  <a:ea typeface="Consolas" charset="0"/>
                  <a:cs typeface="Consolas" charset="0"/>
                </a:endParaRPr>
              </a:p>
            </p:txBody>
          </p:sp>
          <p:sp>
            <p:nvSpPr>
              <p:cNvPr id="16" name="TextBox 15"/>
              <p:cNvSpPr txBox="1"/>
              <p:nvPr/>
            </p:nvSpPr>
            <p:spPr>
              <a:xfrm>
                <a:off x="743763" y="2117050"/>
                <a:ext cx="1643399" cy="338554"/>
              </a:xfrm>
              <a:prstGeom prst="rect">
                <a:avLst/>
              </a:prstGeom>
              <a:noFill/>
              <a:ln>
                <a:solidFill>
                  <a:schemeClr val="accent3"/>
                </a:solidFill>
              </a:ln>
            </p:spPr>
            <p:txBody>
              <a:bodyPr wrap="none" rtlCol="0">
                <a:spAutoFit/>
              </a:bodyPr>
              <a:lstStyle/>
              <a:p>
                <a:r>
                  <a:rPr lang="en-US" sz="1600" dirty="0" smtClean="0">
                    <a:solidFill>
                      <a:schemeClr val="accent2">
                        <a:lumMod val="50000"/>
                      </a:schemeClr>
                    </a:solidFill>
                    <a:latin typeface="Consolas" charset="0"/>
                    <a:ea typeface="Consolas" charset="0"/>
                    <a:cs typeface="Consolas" charset="0"/>
                  </a:rPr>
                  <a:t>Event Handler</a:t>
                </a:r>
                <a:endParaRPr lang="en-US" sz="1600" dirty="0">
                  <a:solidFill>
                    <a:schemeClr val="accent2">
                      <a:lumMod val="50000"/>
                    </a:schemeClr>
                  </a:solidFill>
                  <a:latin typeface="Consolas" charset="0"/>
                  <a:ea typeface="Consolas" charset="0"/>
                  <a:cs typeface="Consolas" charset="0"/>
                </a:endParaRPr>
              </a:p>
            </p:txBody>
          </p:sp>
        </p:grpSp>
        <p:grpSp>
          <p:nvGrpSpPr>
            <p:cNvPr id="17" name="Group 16"/>
            <p:cNvGrpSpPr/>
            <p:nvPr/>
          </p:nvGrpSpPr>
          <p:grpSpPr>
            <a:xfrm>
              <a:off x="6470073" y="937256"/>
              <a:ext cx="2303536" cy="1447800"/>
              <a:chOff x="609600" y="1143000"/>
              <a:chExt cx="4191000" cy="1447800"/>
            </a:xfrm>
          </p:grpSpPr>
          <p:sp>
            <p:nvSpPr>
              <p:cNvPr id="18" name="Rectangle 17"/>
              <p:cNvSpPr/>
              <p:nvPr/>
            </p:nvSpPr>
            <p:spPr>
              <a:xfrm>
                <a:off x="609600" y="1143000"/>
                <a:ext cx="4191000" cy="1447800"/>
              </a:xfrm>
              <a:prstGeom prst="rect">
                <a:avLst/>
              </a:prstGeom>
              <a:noFill/>
              <a:ln w="28575">
                <a:solidFill>
                  <a:schemeClr val="accent3">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TextBox 18"/>
              <p:cNvSpPr txBox="1"/>
              <p:nvPr/>
            </p:nvSpPr>
            <p:spPr>
              <a:xfrm>
                <a:off x="729908" y="1200093"/>
                <a:ext cx="2268417" cy="338554"/>
              </a:xfrm>
              <a:prstGeom prst="rect">
                <a:avLst/>
              </a:prstGeom>
              <a:noFill/>
            </p:spPr>
            <p:txBody>
              <a:bodyPr wrap="square" rtlCol="0">
                <a:spAutoFit/>
              </a:bodyPr>
              <a:lstStyle/>
              <a:p>
                <a:r>
                  <a:rPr lang="en-US" sz="1600" b="1" dirty="0" smtClean="0">
                    <a:solidFill>
                      <a:schemeClr val="accent2">
                        <a:lumMod val="50000"/>
                      </a:schemeClr>
                    </a:solidFill>
                    <a:latin typeface="Consolas" charset="0"/>
                    <a:ea typeface="Consolas" charset="0"/>
                    <a:cs typeface="Consolas" charset="0"/>
                  </a:rPr>
                  <a:t>Publisher</a:t>
                </a:r>
                <a:endParaRPr lang="en-US" sz="1600" b="1" dirty="0">
                  <a:solidFill>
                    <a:schemeClr val="accent2">
                      <a:lumMod val="50000"/>
                    </a:schemeClr>
                  </a:solidFill>
                  <a:latin typeface="Consolas" charset="0"/>
                  <a:ea typeface="Consolas" charset="0"/>
                  <a:cs typeface="Consolas" charset="0"/>
                </a:endParaRPr>
              </a:p>
            </p:txBody>
          </p:sp>
          <p:sp>
            <p:nvSpPr>
              <p:cNvPr id="20" name="TextBox 19"/>
              <p:cNvSpPr txBox="1"/>
              <p:nvPr/>
            </p:nvSpPr>
            <p:spPr>
              <a:xfrm>
                <a:off x="743761" y="1630025"/>
                <a:ext cx="1977290" cy="338554"/>
              </a:xfrm>
              <a:prstGeom prst="rect">
                <a:avLst/>
              </a:prstGeom>
              <a:noFill/>
              <a:ln>
                <a:solidFill>
                  <a:schemeClr val="accent3"/>
                </a:solidFill>
              </a:ln>
            </p:spPr>
            <p:txBody>
              <a:bodyPr wrap="square" rtlCol="0">
                <a:spAutoFit/>
              </a:bodyPr>
              <a:lstStyle/>
              <a:p>
                <a:r>
                  <a:rPr lang="en-US" sz="1600" dirty="0" err="1" smtClean="0">
                    <a:solidFill>
                      <a:schemeClr val="accent2">
                        <a:lumMod val="50000"/>
                      </a:schemeClr>
                    </a:solidFill>
                    <a:latin typeface="Consolas" charset="0"/>
                    <a:ea typeface="Consolas" charset="0"/>
                    <a:cs typeface="Consolas" charset="0"/>
                  </a:rPr>
                  <a:t>Delegete</a:t>
                </a:r>
                <a:endParaRPr lang="en-US" sz="1600" dirty="0">
                  <a:solidFill>
                    <a:schemeClr val="accent2">
                      <a:lumMod val="50000"/>
                    </a:schemeClr>
                  </a:solidFill>
                  <a:latin typeface="Consolas" charset="0"/>
                  <a:ea typeface="Consolas" charset="0"/>
                  <a:cs typeface="Consolas" charset="0"/>
                </a:endParaRPr>
              </a:p>
            </p:txBody>
          </p:sp>
          <p:sp>
            <p:nvSpPr>
              <p:cNvPr id="21" name="TextBox 20"/>
              <p:cNvSpPr txBox="1"/>
              <p:nvPr/>
            </p:nvSpPr>
            <p:spPr>
              <a:xfrm>
                <a:off x="743763" y="2117050"/>
                <a:ext cx="1977288" cy="338554"/>
              </a:xfrm>
              <a:prstGeom prst="rect">
                <a:avLst/>
              </a:prstGeom>
              <a:noFill/>
              <a:ln>
                <a:solidFill>
                  <a:schemeClr val="accent3"/>
                </a:solidFill>
              </a:ln>
            </p:spPr>
            <p:txBody>
              <a:bodyPr wrap="square" rtlCol="0">
                <a:spAutoFit/>
              </a:bodyPr>
              <a:lstStyle/>
              <a:p>
                <a:r>
                  <a:rPr lang="en-US" sz="1600" dirty="0" smtClean="0">
                    <a:solidFill>
                      <a:schemeClr val="accent2">
                        <a:lumMod val="50000"/>
                      </a:schemeClr>
                    </a:solidFill>
                    <a:latin typeface="Consolas" charset="0"/>
                    <a:ea typeface="Consolas" charset="0"/>
                    <a:cs typeface="Consolas" charset="0"/>
                  </a:rPr>
                  <a:t>Event</a:t>
                </a:r>
                <a:endParaRPr lang="en-US" sz="1600" dirty="0">
                  <a:solidFill>
                    <a:schemeClr val="accent2">
                      <a:lumMod val="50000"/>
                    </a:schemeClr>
                  </a:solidFill>
                  <a:latin typeface="Consolas" charset="0"/>
                  <a:ea typeface="Consolas" charset="0"/>
                  <a:cs typeface="Consolas" charset="0"/>
                </a:endParaRPr>
              </a:p>
            </p:txBody>
          </p:sp>
        </p:grpSp>
        <p:cxnSp>
          <p:nvCxnSpPr>
            <p:cNvPr id="23" name="Straight Arrow Connector 22"/>
            <p:cNvCxnSpPr>
              <a:stCxn id="9" idx="3"/>
              <a:endCxn id="18" idx="1"/>
            </p:cNvCxnSpPr>
            <p:nvPr/>
          </p:nvCxnSpPr>
          <p:spPr>
            <a:xfrm flipV="1">
              <a:off x="4402766" y="1661156"/>
              <a:ext cx="2067307" cy="2021"/>
            </a:xfrm>
            <a:prstGeom prst="straightConnector1">
              <a:avLst/>
            </a:prstGeom>
            <a:ln w="28575">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hape 210"/>
            <p:cNvCxnSpPr>
              <a:stCxn id="21" idx="1"/>
              <a:endCxn id="10" idx="3"/>
            </p:cNvCxnSpPr>
            <p:nvPr/>
          </p:nvCxnSpPr>
          <p:spPr>
            <a:xfrm flipH="1">
              <a:off x="2158562" y="2080583"/>
              <a:ext cx="4385252" cy="69619"/>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31" name="Curved Connector 30"/>
            <p:cNvCxnSpPr>
              <a:stCxn id="10" idx="2"/>
              <a:endCxn id="20" idx="3"/>
            </p:cNvCxnSpPr>
            <p:nvPr/>
          </p:nvCxnSpPr>
          <p:spPr>
            <a:xfrm rot="5400000" flipH="1" flipV="1">
              <a:off x="4120774" y="-1190354"/>
              <a:ext cx="725921" cy="6293745"/>
            </a:xfrm>
            <a:prstGeom prst="curvedConnector4">
              <a:avLst>
                <a:gd name="adj1" fmla="val -77296"/>
                <a:gd name="adj2" fmla="val 112657"/>
              </a:avLst>
            </a:prstGeom>
            <a:ln w="28575">
              <a:solidFill>
                <a:schemeClr val="accent3"/>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617344" y="1272773"/>
              <a:ext cx="1816523"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Subscribe Event</a:t>
              </a:r>
              <a:endParaRPr lang="en-US" dirty="0">
                <a:solidFill>
                  <a:schemeClr val="accent2">
                    <a:lumMod val="50000"/>
                  </a:schemeClr>
                </a:solidFill>
                <a:latin typeface="Bradley Hand" charset="0"/>
                <a:ea typeface="Bradley Hand" charset="0"/>
                <a:cs typeface="Bradley Hand" charset="0"/>
              </a:endParaRPr>
            </a:p>
          </p:txBody>
        </p:sp>
        <p:sp>
          <p:nvSpPr>
            <p:cNvPr id="35" name="TextBox 34"/>
            <p:cNvSpPr txBox="1"/>
            <p:nvPr/>
          </p:nvSpPr>
          <p:spPr>
            <a:xfrm>
              <a:off x="4841764" y="2189628"/>
              <a:ext cx="1383712"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Raise Event</a:t>
              </a:r>
              <a:endParaRPr lang="en-US" dirty="0">
                <a:solidFill>
                  <a:schemeClr val="accent2">
                    <a:lumMod val="50000"/>
                  </a:schemeClr>
                </a:solidFill>
                <a:latin typeface="Bradley Hand" charset="0"/>
                <a:ea typeface="Bradley Hand" charset="0"/>
                <a:cs typeface="Bradley Hand" charset="0"/>
              </a:endParaRPr>
            </a:p>
          </p:txBody>
        </p:sp>
        <p:sp>
          <p:nvSpPr>
            <p:cNvPr id="36" name="TextBox 35"/>
            <p:cNvSpPr txBox="1"/>
            <p:nvPr/>
          </p:nvSpPr>
          <p:spPr>
            <a:xfrm>
              <a:off x="1022321" y="2729105"/>
              <a:ext cx="2237410" cy="1200329"/>
            </a:xfrm>
            <a:prstGeom prst="rect">
              <a:avLst/>
            </a:prstGeom>
            <a:noFill/>
            <a:ln>
              <a:noFill/>
            </a:ln>
          </p:spPr>
          <p:txBody>
            <a:bodyPr wrap="square" rtlCol="0">
              <a:spAutoFit/>
            </a:bodyPr>
            <a:lstStyle/>
            <a:p>
              <a:r>
                <a:rPr lang="en-US" dirty="0" smtClean="0">
                  <a:solidFill>
                    <a:schemeClr val="accent2">
                      <a:lumMod val="50000"/>
                    </a:schemeClr>
                  </a:solidFill>
                  <a:latin typeface="Bradley Hand" charset="0"/>
                  <a:ea typeface="Bradley Hand" charset="0"/>
                  <a:cs typeface="Bradley Hand" charset="0"/>
                </a:rPr>
                <a:t>Event handler signature must match with event </a:t>
              </a:r>
              <a:r>
                <a:rPr lang="en-US" smtClean="0">
                  <a:solidFill>
                    <a:schemeClr val="accent2">
                      <a:lumMod val="50000"/>
                    </a:schemeClr>
                  </a:solidFill>
                  <a:latin typeface="Bradley Hand" charset="0"/>
                  <a:ea typeface="Bradley Hand" charset="0"/>
                  <a:cs typeface="Bradley Hand" charset="0"/>
                </a:rPr>
                <a:t>delegate signature</a:t>
              </a:r>
              <a:endParaRPr lang="en-US" dirty="0">
                <a:solidFill>
                  <a:schemeClr val="accent2">
                    <a:lumMod val="50000"/>
                  </a:schemeClr>
                </a:solidFill>
                <a:latin typeface="Bradley Hand" charset="0"/>
                <a:ea typeface="Bradley Hand" charset="0"/>
                <a:cs typeface="Bradley Hand" charset="0"/>
              </a:endParaRPr>
            </a:p>
          </p:txBody>
        </p:sp>
        <p:cxnSp>
          <p:nvCxnSpPr>
            <p:cNvPr id="37" name="Straight Arrow Connector 36"/>
            <p:cNvCxnSpPr>
              <a:stCxn id="15" idx="0"/>
            </p:cNvCxnSpPr>
            <p:nvPr/>
          </p:nvCxnSpPr>
          <p:spPr>
            <a:xfrm flipH="1" flipV="1">
              <a:off x="6664122" y="2385056"/>
              <a:ext cx="31187" cy="2597769"/>
            </a:xfrm>
            <a:prstGeom prst="straightConnector1">
              <a:avLst/>
            </a:prstGeom>
            <a:ln w="28575">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hape 210"/>
            <p:cNvCxnSpPr>
              <a:stCxn id="21" idx="2"/>
            </p:cNvCxnSpPr>
            <p:nvPr/>
          </p:nvCxnSpPr>
          <p:spPr>
            <a:xfrm flipH="1">
              <a:off x="7087210" y="2249860"/>
              <a:ext cx="1" cy="1775807"/>
            </a:xfrm>
            <a:prstGeom prst="straightConnector1">
              <a:avLst/>
            </a:prstGeom>
            <a:noFill/>
            <a:ln w="28575" cap="flat" cmpd="sng">
              <a:solidFill>
                <a:schemeClr val="accent2">
                  <a:lumMod val="50000"/>
                </a:schemeClr>
              </a:solidFill>
              <a:prstDash val="sysDot"/>
              <a:round/>
              <a:headEnd type="none" w="med" len="med"/>
              <a:tailEnd type="none" w="med" len="med"/>
            </a:ln>
            <a:effectLst/>
          </p:spPr>
        </p:cxnSp>
        <p:cxnSp>
          <p:nvCxnSpPr>
            <p:cNvPr id="46" name="Shape 210"/>
            <p:cNvCxnSpPr/>
            <p:nvPr/>
          </p:nvCxnSpPr>
          <p:spPr>
            <a:xfrm flipH="1">
              <a:off x="3886200" y="3974490"/>
              <a:ext cx="3197205" cy="46322"/>
            </a:xfrm>
            <a:prstGeom prst="straightConnector1">
              <a:avLst/>
            </a:prstGeom>
            <a:noFill/>
            <a:ln w="28575" cap="flat" cmpd="sng">
              <a:solidFill>
                <a:schemeClr val="accent2">
                  <a:lumMod val="50000"/>
                </a:schemeClr>
              </a:solidFill>
              <a:prstDash val="sysDot"/>
              <a:round/>
              <a:headEnd type="none" w="med" len="med"/>
              <a:tailEnd type="none" w="med" len="med"/>
            </a:ln>
            <a:effectLst/>
          </p:spPr>
        </p:cxnSp>
        <p:cxnSp>
          <p:nvCxnSpPr>
            <p:cNvPr id="49" name="Shape 210"/>
            <p:cNvCxnSpPr/>
            <p:nvPr/>
          </p:nvCxnSpPr>
          <p:spPr>
            <a:xfrm flipH="1">
              <a:off x="3886200" y="4072798"/>
              <a:ext cx="1" cy="1566329"/>
            </a:xfrm>
            <a:prstGeom prst="straightConnector1">
              <a:avLst/>
            </a:prstGeom>
            <a:noFill/>
            <a:ln w="28575" cap="flat" cmpd="sng">
              <a:solidFill>
                <a:schemeClr val="accent2">
                  <a:lumMod val="50000"/>
                </a:schemeClr>
              </a:solidFill>
              <a:prstDash val="sysDot"/>
              <a:round/>
              <a:headEnd type="none" w="med" len="med"/>
              <a:tailEnd type="none" w="med" len="med"/>
            </a:ln>
            <a:effectLst/>
          </p:spPr>
        </p:cxnSp>
        <p:cxnSp>
          <p:nvCxnSpPr>
            <p:cNvPr id="52" name="Shape 210"/>
            <p:cNvCxnSpPr>
              <a:endCxn id="16" idx="1"/>
            </p:cNvCxnSpPr>
            <p:nvPr/>
          </p:nvCxnSpPr>
          <p:spPr>
            <a:xfrm flipV="1">
              <a:off x="3886200" y="5639127"/>
              <a:ext cx="865307" cy="10879"/>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55" name="TextBox 54"/>
            <p:cNvSpPr txBox="1"/>
            <p:nvPr/>
          </p:nvSpPr>
          <p:spPr>
            <a:xfrm rot="16200000">
              <a:off x="5474170" y="3321981"/>
              <a:ext cx="1816523"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Subscribe Event</a:t>
              </a:r>
              <a:endParaRPr lang="en-US" dirty="0">
                <a:solidFill>
                  <a:schemeClr val="accent2">
                    <a:lumMod val="50000"/>
                  </a:schemeClr>
                </a:solidFill>
                <a:latin typeface="Bradley Hand" charset="0"/>
                <a:ea typeface="Bradley Hand" charset="0"/>
                <a:cs typeface="Bradley Hand" charset="0"/>
              </a:endParaRPr>
            </a:p>
          </p:txBody>
        </p:sp>
        <p:sp>
          <p:nvSpPr>
            <p:cNvPr id="56" name="TextBox 55"/>
            <p:cNvSpPr txBox="1"/>
            <p:nvPr/>
          </p:nvSpPr>
          <p:spPr>
            <a:xfrm rot="16200000">
              <a:off x="6673705" y="3138695"/>
              <a:ext cx="1383712"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Raise Event</a:t>
              </a:r>
              <a:endParaRPr lang="en-US" dirty="0">
                <a:solidFill>
                  <a:schemeClr val="accent2">
                    <a:lumMod val="50000"/>
                  </a:schemeClr>
                </a:solidFill>
                <a:latin typeface="Bradley Hand" charset="0"/>
                <a:ea typeface="Bradley Hand" charset="0"/>
                <a:cs typeface="Bradley Hand" charset="0"/>
              </a:endParaRPr>
            </a:p>
          </p:txBody>
        </p:sp>
      </p:grpSp>
    </p:spTree>
    <p:extLst>
      <p:ext uri="{BB962C8B-B14F-4D97-AF65-F5344CB8AC3E}">
        <p14:creationId xmlns:p14="http://schemas.microsoft.com/office/powerpoint/2010/main" val="21243965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grpSp>
        <p:nvGrpSpPr>
          <p:cNvPr id="29" name="Group 28"/>
          <p:cNvGrpSpPr/>
          <p:nvPr/>
        </p:nvGrpSpPr>
        <p:grpSpPr>
          <a:xfrm>
            <a:off x="114300" y="772983"/>
            <a:ext cx="8915400" cy="4880583"/>
            <a:chOff x="114300" y="772983"/>
            <a:chExt cx="8915400" cy="4880583"/>
          </a:xfrm>
        </p:grpSpPr>
        <p:sp>
          <p:nvSpPr>
            <p:cNvPr id="3" name="Rectangle 2"/>
            <p:cNvSpPr/>
            <p:nvPr/>
          </p:nvSpPr>
          <p:spPr>
            <a:xfrm>
              <a:off x="114300" y="1570731"/>
              <a:ext cx="8915400" cy="206210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public delegate void </a:t>
              </a:r>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oldPrice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decimal </a:t>
              </a:r>
              <a:r>
                <a:rPr lang="en-US" sz="1600" dirty="0" err="1">
                  <a:solidFill>
                    <a:schemeClr val="accent2">
                      <a:lumMod val="50000"/>
                    </a:schemeClr>
                  </a:solidFill>
                  <a:latin typeface="Consolas" charset="0"/>
                  <a:ea typeface="Consolas" charset="0"/>
                  <a:cs typeface="Consolas" charset="0"/>
                </a:rPr>
                <a:t>newPrice</a:t>
              </a:r>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public class Broadcaster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b="1" dirty="0">
                  <a:solidFill>
                    <a:schemeClr val="accent2">
                      <a:lumMod val="50000"/>
                    </a:schemeClr>
                  </a:solidFill>
                  <a:latin typeface="Consolas" charset="0"/>
                  <a:ea typeface="Consolas" charset="0"/>
                  <a:cs typeface="Consolas" charset="0"/>
                </a:rPr>
                <a:t>event </a:t>
              </a:r>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33" name="TextBox 32"/>
            <p:cNvSpPr txBox="1"/>
            <p:nvPr/>
          </p:nvSpPr>
          <p:spPr>
            <a:xfrm>
              <a:off x="4800600" y="772983"/>
              <a:ext cx="2194832" cy="369332"/>
            </a:xfrm>
            <a:prstGeom prst="rect">
              <a:avLst/>
            </a:prstGeom>
            <a:noFill/>
            <a:ln>
              <a:noFill/>
            </a:ln>
          </p:spPr>
          <p:txBody>
            <a:bodyPr wrap="none" rtlCol="0">
              <a:spAutoFit/>
            </a:bodyPr>
            <a:lstStyle/>
            <a:p>
              <a:r>
                <a:rPr lang="en-US" smtClean="0">
                  <a:solidFill>
                    <a:schemeClr val="accent2">
                      <a:lumMod val="50000"/>
                    </a:schemeClr>
                  </a:solidFill>
                  <a:latin typeface="Bradley Hand" charset="0"/>
                  <a:ea typeface="Bradley Hand" charset="0"/>
                  <a:cs typeface="Bradley Hand" charset="0"/>
                </a:rPr>
                <a:t>Delegate </a:t>
              </a:r>
              <a:r>
                <a:rPr lang="en-US">
                  <a:solidFill>
                    <a:schemeClr val="accent2">
                      <a:lumMod val="50000"/>
                    </a:schemeClr>
                  </a:solidFill>
                  <a:latin typeface="Bradley Hand" charset="0"/>
                  <a:ea typeface="Bradley Hand" charset="0"/>
                  <a:cs typeface="Bradley Hand" charset="0"/>
                </a:rPr>
                <a:t>d</a:t>
              </a:r>
              <a:r>
                <a:rPr lang="en-US" smtClean="0">
                  <a:solidFill>
                    <a:schemeClr val="accent2">
                      <a:lumMod val="50000"/>
                    </a:schemeClr>
                  </a:solidFill>
                  <a:latin typeface="Bradley Hand" charset="0"/>
                  <a:ea typeface="Bradley Hand" charset="0"/>
                  <a:cs typeface="Bradley Hand" charset="0"/>
                </a:rPr>
                <a:t>eclaration</a:t>
              </a:r>
              <a:endParaRPr lang="en-US" dirty="0">
                <a:solidFill>
                  <a:schemeClr val="accent2">
                    <a:lumMod val="50000"/>
                  </a:schemeClr>
                </a:solidFill>
                <a:latin typeface="Bradley Hand" charset="0"/>
                <a:ea typeface="Bradley Hand" charset="0"/>
                <a:cs typeface="Bradley Hand" charset="0"/>
              </a:endParaRPr>
            </a:p>
          </p:txBody>
        </p:sp>
        <p:sp>
          <p:nvSpPr>
            <p:cNvPr id="38" name="TextBox 37"/>
            <p:cNvSpPr txBox="1"/>
            <p:nvPr/>
          </p:nvSpPr>
          <p:spPr>
            <a:xfrm>
              <a:off x="457200" y="4191000"/>
              <a:ext cx="1951175"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Event declaration</a:t>
              </a:r>
              <a:endParaRPr lang="en-US" dirty="0">
                <a:solidFill>
                  <a:schemeClr val="accent2">
                    <a:lumMod val="50000"/>
                  </a:schemeClr>
                </a:solidFill>
                <a:latin typeface="Bradley Hand" charset="0"/>
                <a:ea typeface="Bradley Hand" charset="0"/>
                <a:cs typeface="Bradley Hand" charset="0"/>
              </a:endParaRPr>
            </a:p>
          </p:txBody>
        </p:sp>
        <p:cxnSp>
          <p:nvCxnSpPr>
            <p:cNvPr id="39" name="Shape 210"/>
            <p:cNvCxnSpPr>
              <a:stCxn id="33" idx="2"/>
            </p:cNvCxnSpPr>
            <p:nvPr/>
          </p:nvCxnSpPr>
          <p:spPr>
            <a:xfrm flipH="1">
              <a:off x="3657600" y="1142315"/>
              <a:ext cx="2240416" cy="68648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41" name="Shape 210"/>
            <p:cNvCxnSpPr>
              <a:stCxn id="38" idx="0"/>
            </p:cNvCxnSpPr>
            <p:nvPr/>
          </p:nvCxnSpPr>
          <p:spPr>
            <a:xfrm flipV="1">
              <a:off x="1432788" y="3352801"/>
              <a:ext cx="243612" cy="838199"/>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27" name="Rectangle 26"/>
            <p:cNvSpPr/>
            <p:nvPr/>
          </p:nvSpPr>
          <p:spPr>
            <a:xfrm>
              <a:off x="114300" y="5007235"/>
              <a:ext cx="891540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easiest way to declare an event is to put the event keyword in front of a delegate member </a:t>
              </a:r>
            </a:p>
          </p:txBody>
        </p:sp>
      </p:grpSp>
    </p:spTree>
    <p:extLst>
      <p:ext uri="{BB962C8B-B14F-4D97-AF65-F5344CB8AC3E}">
        <p14:creationId xmlns:p14="http://schemas.microsoft.com/office/powerpoint/2010/main" val="379505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in depth</a:t>
            </a:r>
            <a:endParaRPr lang="en-US" dirty="0"/>
          </a:p>
        </p:txBody>
      </p:sp>
      <p:grpSp>
        <p:nvGrpSpPr>
          <p:cNvPr id="42" name="Group 41"/>
          <p:cNvGrpSpPr/>
          <p:nvPr/>
        </p:nvGrpSpPr>
        <p:grpSpPr>
          <a:xfrm>
            <a:off x="152400" y="554111"/>
            <a:ext cx="8991600" cy="5505271"/>
            <a:chOff x="152400" y="554111"/>
            <a:chExt cx="8991600" cy="5505271"/>
          </a:xfrm>
        </p:grpSpPr>
        <p:grpSp>
          <p:nvGrpSpPr>
            <p:cNvPr id="12" name="Group 11"/>
            <p:cNvGrpSpPr/>
            <p:nvPr/>
          </p:nvGrpSpPr>
          <p:grpSpPr>
            <a:xfrm>
              <a:off x="152400" y="554111"/>
              <a:ext cx="8991600" cy="5505271"/>
              <a:chOff x="114300" y="457200"/>
              <a:chExt cx="9268874" cy="5626896"/>
            </a:xfrm>
          </p:grpSpPr>
          <p:sp>
            <p:nvSpPr>
              <p:cNvPr id="3" name="Rectangle 2"/>
              <p:cNvSpPr/>
              <p:nvPr/>
            </p:nvSpPr>
            <p:spPr>
              <a:xfrm>
                <a:off x="114300" y="457200"/>
                <a:ext cx="9268874" cy="185599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public delegate void </a:t>
                </a:r>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oldPrice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decimal </a:t>
                </a:r>
                <a:r>
                  <a:rPr lang="en-US" sz="1600" dirty="0" err="1">
                    <a:solidFill>
                      <a:schemeClr val="accent2">
                        <a:lumMod val="50000"/>
                      </a:schemeClr>
                    </a:solidFill>
                    <a:latin typeface="Consolas" charset="0"/>
                    <a:ea typeface="Consolas" charset="0"/>
                    <a:cs typeface="Consolas" charset="0"/>
                  </a:rPr>
                  <a:t>newPrice</a:t>
                </a:r>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public class Broadcaster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b="1" dirty="0">
                    <a:solidFill>
                      <a:schemeClr val="accent2">
                        <a:lumMod val="50000"/>
                      </a:schemeClr>
                    </a:solidFill>
                    <a:latin typeface="Consolas" charset="0"/>
                    <a:ea typeface="Consolas" charset="0"/>
                    <a:cs typeface="Consolas" charset="0"/>
                  </a:rPr>
                  <a:t>event </a:t>
                </a:r>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38" name="TextBox 37"/>
              <p:cNvSpPr txBox="1"/>
              <p:nvPr/>
            </p:nvSpPr>
            <p:spPr>
              <a:xfrm>
                <a:off x="5552394" y="3320163"/>
                <a:ext cx="2662535" cy="377491"/>
              </a:xfrm>
              <a:prstGeom prst="rect">
                <a:avLst/>
              </a:prstGeom>
              <a:noFill/>
              <a:ln>
                <a:noFill/>
              </a:ln>
            </p:spPr>
            <p:txBody>
              <a:bodyPr wrap="none" rtlCol="0">
                <a:spAutoFit/>
              </a:bodyPr>
              <a:lstStyle/>
              <a:p>
                <a:r>
                  <a:rPr lang="en-US" dirty="0">
                    <a:solidFill>
                      <a:schemeClr val="accent2">
                        <a:lumMod val="50000"/>
                      </a:schemeClr>
                    </a:solidFill>
                    <a:latin typeface="Bradley Hand" charset="0"/>
                    <a:ea typeface="Bradley Hand" charset="0"/>
                    <a:cs typeface="Bradley Hand" charset="0"/>
                  </a:rPr>
                  <a:t>A private delegate field </a:t>
                </a:r>
              </a:p>
            </p:txBody>
          </p:sp>
          <p:cxnSp>
            <p:nvCxnSpPr>
              <p:cNvPr id="41" name="Shape 210"/>
              <p:cNvCxnSpPr>
                <a:stCxn id="38" idx="1"/>
              </p:cNvCxnSpPr>
              <p:nvPr/>
            </p:nvCxnSpPr>
            <p:spPr>
              <a:xfrm flipH="1" flipV="1">
                <a:off x="3886201" y="2934767"/>
                <a:ext cx="1666193" cy="574141"/>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4" name="Rectangle 3"/>
              <p:cNvSpPr/>
              <p:nvPr/>
            </p:nvSpPr>
            <p:spPr>
              <a:xfrm>
                <a:off x="120478" y="2790887"/>
                <a:ext cx="8534400" cy="3293209"/>
              </a:xfrm>
              <a:prstGeom prst="rect">
                <a:avLst/>
              </a:prstGeom>
            </p:spPr>
            <p:txBody>
              <a:bodyPr wrap="square">
                <a:spAutoFit/>
              </a:bodyPr>
              <a:lstStyle/>
              <a:p>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priceChanged</a:t>
                </a:r>
                <a:r>
                  <a:rPr lang="en-US" sz="1600"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err="1" smtClean="0">
                    <a:solidFill>
                      <a:schemeClr val="accent2">
                        <a:lumMod val="50000"/>
                      </a:schemeClr>
                    </a:solidFill>
                    <a:latin typeface="Consolas" charset="0"/>
                    <a:ea typeface="Consolas" charset="0"/>
                    <a:cs typeface="Consolas" charset="0"/>
                  </a:rPr>
                  <a:t>PriceChangedHandler</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add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priceChanged</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value;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remove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priceChanged</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value;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14" name="TextBox 13"/>
              <p:cNvSpPr txBox="1"/>
              <p:nvPr/>
            </p:nvSpPr>
            <p:spPr>
              <a:xfrm>
                <a:off x="4194198" y="4307650"/>
                <a:ext cx="5188976" cy="1226847"/>
              </a:xfrm>
              <a:prstGeom prst="rect">
                <a:avLst/>
              </a:prstGeom>
              <a:noFill/>
              <a:ln>
                <a:noFill/>
              </a:ln>
            </p:spPr>
            <p:txBody>
              <a:bodyPr wrap="none" rtlCol="0">
                <a:spAutoFit/>
              </a:bodyPr>
              <a:lstStyle/>
              <a:p>
                <a:r>
                  <a:rPr lang="en-US" dirty="0">
                    <a:solidFill>
                      <a:schemeClr val="accent2">
                        <a:lumMod val="50000"/>
                      </a:schemeClr>
                    </a:solidFill>
                    <a:latin typeface="Bradley Hand" charset="0"/>
                    <a:ea typeface="Bradley Hand" charset="0"/>
                    <a:cs typeface="Bradley Hand" charset="0"/>
                  </a:rPr>
                  <a:t>A public pair of event </a:t>
                </a:r>
                <a:r>
                  <a:rPr lang="en-US" dirty="0" err="1">
                    <a:solidFill>
                      <a:schemeClr val="accent2">
                        <a:lumMod val="50000"/>
                      </a:schemeClr>
                    </a:solidFill>
                    <a:latin typeface="Bradley Hand" charset="0"/>
                    <a:ea typeface="Bradley Hand" charset="0"/>
                    <a:cs typeface="Bradley Hand" charset="0"/>
                  </a:rPr>
                  <a:t>accessor</a:t>
                </a:r>
                <a:r>
                  <a:rPr lang="en-US" dirty="0">
                    <a:solidFill>
                      <a:schemeClr val="accent2">
                        <a:lumMod val="50000"/>
                      </a:schemeClr>
                    </a:solidFill>
                    <a:latin typeface="Bradley Hand" charset="0"/>
                    <a:ea typeface="Bradley Hand" charset="0"/>
                    <a:cs typeface="Bradley Hand" charset="0"/>
                  </a:rPr>
                  <a:t> </a:t>
                </a:r>
                <a:r>
                  <a:rPr lang="en-US" dirty="0" smtClean="0">
                    <a:solidFill>
                      <a:schemeClr val="accent2">
                        <a:lumMod val="50000"/>
                      </a:schemeClr>
                    </a:solidFill>
                    <a:latin typeface="Bradley Hand" charset="0"/>
                    <a:ea typeface="Bradley Hand" charset="0"/>
                    <a:cs typeface="Bradley Hand" charset="0"/>
                  </a:rPr>
                  <a:t>functions</a:t>
                </a:r>
              </a:p>
              <a:p>
                <a:r>
                  <a:rPr lang="en-US" dirty="0" smtClean="0">
                    <a:solidFill>
                      <a:schemeClr val="accent2">
                        <a:lumMod val="50000"/>
                      </a:schemeClr>
                    </a:solidFill>
                    <a:latin typeface="Bradley Hand" charset="0"/>
                    <a:ea typeface="Bradley Hand" charset="0"/>
                    <a:cs typeface="Bradley Hand" charset="0"/>
                  </a:rPr>
                  <a:t>(</a:t>
                </a:r>
                <a:r>
                  <a:rPr lang="en-US" dirty="0" err="1">
                    <a:solidFill>
                      <a:schemeClr val="accent2">
                        <a:lumMod val="50000"/>
                      </a:schemeClr>
                    </a:solidFill>
                    <a:latin typeface="Bradley Hand" charset="0"/>
                    <a:ea typeface="Bradley Hand" charset="0"/>
                    <a:cs typeface="Bradley Hand" charset="0"/>
                  </a:rPr>
                  <a:t>add_PriceChanged</a:t>
                </a:r>
                <a:r>
                  <a:rPr lang="en-US" dirty="0">
                    <a:solidFill>
                      <a:schemeClr val="accent2">
                        <a:lumMod val="50000"/>
                      </a:schemeClr>
                    </a:solidFill>
                    <a:latin typeface="Bradley Hand" charset="0"/>
                    <a:ea typeface="Bradley Hand" charset="0"/>
                    <a:cs typeface="Bradley Hand" charset="0"/>
                  </a:rPr>
                  <a:t> and </a:t>
                </a:r>
                <a:r>
                  <a:rPr lang="en-US" dirty="0" err="1">
                    <a:solidFill>
                      <a:schemeClr val="accent2">
                        <a:lumMod val="50000"/>
                      </a:schemeClr>
                    </a:solidFill>
                    <a:latin typeface="Bradley Hand" charset="0"/>
                    <a:ea typeface="Bradley Hand" charset="0"/>
                    <a:cs typeface="Bradley Hand" charset="0"/>
                  </a:rPr>
                  <a:t>remove_Pri</a:t>
                </a:r>
                <a:r>
                  <a:rPr lang="en-US" dirty="0">
                    <a:solidFill>
                      <a:schemeClr val="accent2">
                        <a:lumMod val="50000"/>
                      </a:schemeClr>
                    </a:solidFill>
                    <a:latin typeface="Bradley Hand" charset="0"/>
                    <a:ea typeface="Bradley Hand" charset="0"/>
                    <a:cs typeface="Bradley Hand" charset="0"/>
                  </a:rPr>
                  <a:t> </a:t>
                </a:r>
                <a:r>
                  <a:rPr lang="en-US" dirty="0" err="1">
                    <a:solidFill>
                      <a:schemeClr val="accent2">
                        <a:lumMod val="50000"/>
                      </a:schemeClr>
                    </a:solidFill>
                    <a:latin typeface="Bradley Hand" charset="0"/>
                    <a:ea typeface="Bradley Hand" charset="0"/>
                    <a:cs typeface="Bradley Hand" charset="0"/>
                  </a:rPr>
                  <a:t>ceChanged</a:t>
                </a:r>
                <a:r>
                  <a:rPr lang="en-US" dirty="0" smtClean="0">
                    <a:solidFill>
                      <a:schemeClr val="accent2">
                        <a:lumMod val="50000"/>
                      </a:schemeClr>
                    </a:solidFill>
                    <a:latin typeface="Bradley Hand" charset="0"/>
                    <a:ea typeface="Bradley Hand" charset="0"/>
                    <a:cs typeface="Bradley Hand" charset="0"/>
                  </a:rPr>
                  <a:t>),</a:t>
                </a:r>
              </a:p>
              <a:p>
                <a:r>
                  <a:rPr lang="en-US" dirty="0" smtClean="0">
                    <a:solidFill>
                      <a:schemeClr val="accent2">
                        <a:lumMod val="50000"/>
                      </a:schemeClr>
                    </a:solidFill>
                    <a:latin typeface="Bradley Hand" charset="0"/>
                    <a:ea typeface="Bradley Hand" charset="0"/>
                    <a:cs typeface="Bradley Hand" charset="0"/>
                  </a:rPr>
                  <a:t>whose </a:t>
                </a:r>
                <a:r>
                  <a:rPr lang="en-US" dirty="0">
                    <a:solidFill>
                      <a:schemeClr val="accent2">
                        <a:lumMod val="50000"/>
                      </a:schemeClr>
                    </a:solidFill>
                    <a:latin typeface="Bradley Hand" charset="0"/>
                    <a:ea typeface="Bradley Hand" charset="0"/>
                    <a:cs typeface="Bradley Hand" charset="0"/>
                  </a:rPr>
                  <a:t>implementations forward the += and -= </a:t>
                </a:r>
                <a:endParaRPr lang="en-US" dirty="0" smtClean="0">
                  <a:solidFill>
                    <a:schemeClr val="accent2">
                      <a:lumMod val="50000"/>
                    </a:schemeClr>
                  </a:solidFill>
                  <a:latin typeface="Bradley Hand" charset="0"/>
                  <a:ea typeface="Bradley Hand" charset="0"/>
                  <a:cs typeface="Bradley Hand" charset="0"/>
                </a:endParaRPr>
              </a:p>
              <a:p>
                <a:r>
                  <a:rPr lang="en-US" dirty="0" smtClean="0">
                    <a:solidFill>
                      <a:schemeClr val="accent2">
                        <a:lumMod val="50000"/>
                      </a:schemeClr>
                    </a:solidFill>
                    <a:latin typeface="Bradley Hand" charset="0"/>
                    <a:ea typeface="Bradley Hand" charset="0"/>
                    <a:cs typeface="Bradley Hand" charset="0"/>
                  </a:rPr>
                  <a:t>operations </a:t>
                </a:r>
                <a:r>
                  <a:rPr lang="en-US" dirty="0">
                    <a:solidFill>
                      <a:schemeClr val="accent2">
                        <a:lumMod val="50000"/>
                      </a:schemeClr>
                    </a:solidFill>
                    <a:latin typeface="Bradley Hand" charset="0"/>
                    <a:ea typeface="Bradley Hand" charset="0"/>
                    <a:cs typeface="Bradley Hand" charset="0"/>
                  </a:rPr>
                  <a:t>to the private delegate field </a:t>
                </a:r>
              </a:p>
            </p:txBody>
          </p:sp>
          <p:cxnSp>
            <p:nvCxnSpPr>
              <p:cNvPr id="15" name="Shape 210"/>
              <p:cNvCxnSpPr>
                <a:stCxn id="14" idx="1"/>
              </p:cNvCxnSpPr>
              <p:nvPr/>
            </p:nvCxnSpPr>
            <p:spPr>
              <a:xfrm flipH="1" flipV="1">
                <a:off x="3150109" y="4859809"/>
                <a:ext cx="1044089" cy="6126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
          <p:nvSpPr>
            <p:cNvPr id="30" name="TextBox 29"/>
            <p:cNvSpPr txBox="1"/>
            <p:nvPr/>
          </p:nvSpPr>
          <p:spPr>
            <a:xfrm>
              <a:off x="5842363" y="2090959"/>
              <a:ext cx="1422184"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Compiler C#</a:t>
              </a:r>
              <a:endParaRPr lang="en-US" dirty="0">
                <a:solidFill>
                  <a:schemeClr val="accent2">
                    <a:lumMod val="50000"/>
                  </a:schemeClr>
                </a:solidFill>
                <a:latin typeface="Bradley Hand" charset="0"/>
                <a:ea typeface="Bradley Hand" charset="0"/>
                <a:cs typeface="Bradley Hand" charset="0"/>
              </a:endParaRPr>
            </a:p>
          </p:txBody>
        </p:sp>
        <p:cxnSp>
          <p:nvCxnSpPr>
            <p:cNvPr id="31" name="Shape 210"/>
            <p:cNvCxnSpPr/>
            <p:nvPr/>
          </p:nvCxnSpPr>
          <p:spPr>
            <a:xfrm flipH="1">
              <a:off x="301452" y="2590800"/>
              <a:ext cx="8410641" cy="0"/>
            </a:xfrm>
            <a:prstGeom prst="straightConnector1">
              <a:avLst/>
            </a:prstGeom>
            <a:noFill/>
            <a:ln w="28575" cap="flat" cmpd="sng">
              <a:solidFill>
                <a:schemeClr val="accent2">
                  <a:lumMod val="50000"/>
                </a:schemeClr>
              </a:solidFill>
              <a:prstDash val="sysDot"/>
              <a:round/>
              <a:headEnd type="none" w="med" len="med"/>
              <a:tailEnd type="none" w="med" len="med"/>
            </a:ln>
            <a:effectLst/>
          </p:spPr>
        </p:cxnSp>
        <p:cxnSp>
          <p:nvCxnSpPr>
            <p:cNvPr id="37" name="Shape 210"/>
            <p:cNvCxnSpPr/>
            <p:nvPr/>
          </p:nvCxnSpPr>
          <p:spPr>
            <a:xfrm flipH="1">
              <a:off x="5562600" y="1905000"/>
              <a:ext cx="381000" cy="1073126"/>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Tree>
    <p:extLst>
      <p:ext uri="{BB962C8B-B14F-4D97-AF65-F5344CB8AC3E}">
        <p14:creationId xmlns:p14="http://schemas.microsoft.com/office/powerpoint/2010/main" val="10066610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in depth</a:t>
            </a:r>
            <a:endParaRPr lang="en-US" dirty="0"/>
          </a:p>
        </p:txBody>
      </p:sp>
      <p:grpSp>
        <p:nvGrpSpPr>
          <p:cNvPr id="42" name="Group 41"/>
          <p:cNvGrpSpPr/>
          <p:nvPr/>
        </p:nvGrpSpPr>
        <p:grpSpPr>
          <a:xfrm>
            <a:off x="152400" y="554111"/>
            <a:ext cx="8991600" cy="4367388"/>
            <a:chOff x="152400" y="554111"/>
            <a:chExt cx="8991600" cy="4367388"/>
          </a:xfrm>
        </p:grpSpPr>
        <p:grpSp>
          <p:nvGrpSpPr>
            <p:cNvPr id="12" name="Group 11"/>
            <p:cNvGrpSpPr/>
            <p:nvPr/>
          </p:nvGrpSpPr>
          <p:grpSpPr>
            <a:xfrm>
              <a:off x="152400" y="554111"/>
              <a:ext cx="8991600" cy="4367388"/>
              <a:chOff x="114300" y="457200"/>
              <a:chExt cx="9268874" cy="4463874"/>
            </a:xfrm>
          </p:grpSpPr>
          <p:sp>
            <p:nvSpPr>
              <p:cNvPr id="3" name="Rectangle 2"/>
              <p:cNvSpPr/>
              <p:nvPr/>
            </p:nvSpPr>
            <p:spPr>
              <a:xfrm>
                <a:off x="114300" y="457200"/>
                <a:ext cx="9268874" cy="185599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public delegate void </a:t>
                </a:r>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oldPrice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decimal </a:t>
                </a:r>
                <a:r>
                  <a:rPr lang="en-US" sz="1600" dirty="0" err="1">
                    <a:solidFill>
                      <a:schemeClr val="accent2">
                        <a:lumMod val="50000"/>
                      </a:schemeClr>
                    </a:solidFill>
                    <a:latin typeface="Consolas" charset="0"/>
                    <a:ea typeface="Consolas" charset="0"/>
                    <a:cs typeface="Consolas" charset="0"/>
                  </a:rPr>
                  <a:t>newPrice</a:t>
                </a:r>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public class Broadcaster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b="1" dirty="0">
                    <a:solidFill>
                      <a:schemeClr val="accent2">
                        <a:lumMod val="50000"/>
                      </a:schemeClr>
                    </a:solidFill>
                    <a:latin typeface="Consolas" charset="0"/>
                    <a:ea typeface="Consolas" charset="0"/>
                    <a:cs typeface="Consolas" charset="0"/>
                  </a:rPr>
                  <a:t>event </a:t>
                </a:r>
                <a:r>
                  <a:rPr lang="en-US" sz="1600" dirty="0" err="1">
                    <a:solidFill>
                      <a:schemeClr val="accent2">
                        <a:lumMod val="50000"/>
                      </a:schemeClr>
                    </a:solidFill>
                    <a:latin typeface="Consolas" charset="0"/>
                    <a:ea typeface="Consolas" charset="0"/>
                    <a:cs typeface="Consolas" charset="0"/>
                  </a:rPr>
                  <a:t>PriceChangedHandler</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cxnSp>
            <p:nvCxnSpPr>
              <p:cNvPr id="15" name="Shape 210"/>
              <p:cNvCxnSpPr/>
              <p:nvPr/>
            </p:nvCxnSpPr>
            <p:spPr>
              <a:xfrm flipH="1" flipV="1">
                <a:off x="3150109" y="4859809"/>
                <a:ext cx="1044089" cy="6126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
          <p:nvSpPr>
            <p:cNvPr id="30" name="TextBox 29"/>
            <p:cNvSpPr txBox="1"/>
            <p:nvPr/>
          </p:nvSpPr>
          <p:spPr>
            <a:xfrm>
              <a:off x="5842363" y="2090959"/>
              <a:ext cx="1422184" cy="369332"/>
            </a:xfrm>
            <a:prstGeom prst="rect">
              <a:avLst/>
            </a:prstGeom>
            <a:noFill/>
            <a:ln>
              <a:noFill/>
            </a:ln>
          </p:spPr>
          <p:txBody>
            <a:bodyPr wrap="none" rtlCol="0">
              <a:spAutoFit/>
            </a:bodyPr>
            <a:lstStyle/>
            <a:p>
              <a:r>
                <a:rPr lang="en-US" dirty="0" smtClean="0">
                  <a:solidFill>
                    <a:schemeClr val="accent2">
                      <a:lumMod val="50000"/>
                    </a:schemeClr>
                  </a:solidFill>
                  <a:latin typeface="Bradley Hand" charset="0"/>
                  <a:ea typeface="Bradley Hand" charset="0"/>
                  <a:cs typeface="Bradley Hand" charset="0"/>
                </a:rPr>
                <a:t>Compiler C#</a:t>
              </a:r>
              <a:endParaRPr lang="en-US" dirty="0">
                <a:solidFill>
                  <a:schemeClr val="accent2">
                    <a:lumMod val="50000"/>
                  </a:schemeClr>
                </a:solidFill>
                <a:latin typeface="Bradley Hand" charset="0"/>
                <a:ea typeface="Bradley Hand" charset="0"/>
                <a:cs typeface="Bradley Hand" charset="0"/>
              </a:endParaRPr>
            </a:p>
          </p:txBody>
        </p:sp>
        <p:cxnSp>
          <p:nvCxnSpPr>
            <p:cNvPr id="31" name="Shape 210"/>
            <p:cNvCxnSpPr/>
            <p:nvPr/>
          </p:nvCxnSpPr>
          <p:spPr>
            <a:xfrm flipH="1">
              <a:off x="301452" y="2590800"/>
              <a:ext cx="8410641" cy="0"/>
            </a:xfrm>
            <a:prstGeom prst="straightConnector1">
              <a:avLst/>
            </a:prstGeom>
            <a:noFill/>
            <a:ln w="28575" cap="flat" cmpd="sng">
              <a:solidFill>
                <a:schemeClr val="accent2">
                  <a:lumMod val="50000"/>
                </a:schemeClr>
              </a:solidFill>
              <a:prstDash val="sysDot"/>
              <a:round/>
              <a:headEnd type="none" w="med" len="med"/>
              <a:tailEnd type="none" w="med" len="med"/>
            </a:ln>
            <a:effectLst/>
          </p:spPr>
        </p:cxnSp>
      </p:grpSp>
      <p:pic>
        <p:nvPicPr>
          <p:cNvPr id="5" name="Picture 4"/>
          <p:cNvPicPr>
            <a:picLocks noChangeAspect="1"/>
          </p:cNvPicPr>
          <p:nvPr/>
        </p:nvPicPr>
        <p:blipFill>
          <a:blip r:embed="rId2"/>
          <a:stretch>
            <a:fillRect/>
          </a:stretch>
        </p:blipFill>
        <p:spPr>
          <a:xfrm>
            <a:off x="152400" y="2699264"/>
            <a:ext cx="7321550" cy="3581992"/>
          </a:xfrm>
          <a:prstGeom prst="rect">
            <a:avLst/>
          </a:prstGeom>
        </p:spPr>
      </p:pic>
      <p:sp>
        <p:nvSpPr>
          <p:cNvPr id="16" name="TextBox 15"/>
          <p:cNvSpPr txBox="1"/>
          <p:nvPr/>
        </p:nvSpPr>
        <p:spPr>
          <a:xfrm>
            <a:off x="6455728" y="5638800"/>
            <a:ext cx="2714205" cy="369332"/>
          </a:xfrm>
          <a:prstGeom prst="rect">
            <a:avLst/>
          </a:prstGeom>
          <a:noFill/>
          <a:ln>
            <a:noFill/>
          </a:ln>
        </p:spPr>
        <p:txBody>
          <a:bodyPr wrap="none" rtlCol="0">
            <a:spAutoFit/>
          </a:bodyPr>
          <a:lstStyle/>
          <a:p>
            <a:r>
              <a:rPr lang="en-US" smtClean="0">
                <a:solidFill>
                  <a:schemeClr val="accent2">
                    <a:lumMod val="50000"/>
                  </a:schemeClr>
                </a:solidFill>
                <a:latin typeface="Bradley Hand" charset="0"/>
                <a:ea typeface="Bradley Hand" charset="0"/>
                <a:cs typeface="Bradley Hand" charset="0"/>
              </a:rPr>
              <a:t>The private </a:t>
            </a:r>
            <a:r>
              <a:rPr lang="en-US" dirty="0">
                <a:solidFill>
                  <a:schemeClr val="accent2">
                    <a:lumMod val="50000"/>
                  </a:schemeClr>
                </a:solidFill>
                <a:latin typeface="Bradley Hand" charset="0"/>
                <a:ea typeface="Bradley Hand" charset="0"/>
                <a:cs typeface="Bradley Hand" charset="0"/>
              </a:rPr>
              <a:t>delegate field </a:t>
            </a:r>
          </a:p>
        </p:txBody>
      </p:sp>
      <p:cxnSp>
        <p:nvCxnSpPr>
          <p:cNvPr id="17" name="Shape 210"/>
          <p:cNvCxnSpPr>
            <a:stCxn id="16" idx="1"/>
          </p:cNvCxnSpPr>
          <p:nvPr/>
        </p:nvCxnSpPr>
        <p:spPr>
          <a:xfrm flipH="1">
            <a:off x="5769928" y="5823466"/>
            <a:ext cx="685800" cy="0"/>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18" name="TextBox 17"/>
          <p:cNvSpPr txBox="1"/>
          <p:nvPr/>
        </p:nvSpPr>
        <p:spPr>
          <a:xfrm>
            <a:off x="6970130" y="3787759"/>
            <a:ext cx="2081019" cy="369332"/>
          </a:xfrm>
          <a:prstGeom prst="rect">
            <a:avLst/>
          </a:prstGeom>
          <a:noFill/>
          <a:ln>
            <a:noFill/>
          </a:ln>
        </p:spPr>
        <p:txBody>
          <a:bodyPr wrap="none" rtlCol="0">
            <a:spAutoFit/>
          </a:bodyPr>
          <a:lstStyle/>
          <a:p>
            <a:r>
              <a:rPr lang="en-US" smtClean="0">
                <a:solidFill>
                  <a:schemeClr val="accent2">
                    <a:lumMod val="50000"/>
                  </a:schemeClr>
                </a:solidFill>
                <a:latin typeface="Bradley Hand" charset="0"/>
                <a:ea typeface="Bradley Hand" charset="0"/>
                <a:cs typeface="Bradley Hand" charset="0"/>
              </a:rPr>
              <a:t>The event </a:t>
            </a:r>
            <a:r>
              <a:rPr lang="en-US" dirty="0" err="1" smtClean="0">
                <a:solidFill>
                  <a:schemeClr val="accent2">
                    <a:lumMod val="50000"/>
                  </a:schemeClr>
                </a:solidFill>
                <a:latin typeface="Bradley Hand" charset="0"/>
                <a:ea typeface="Bradley Hand" charset="0"/>
                <a:cs typeface="Bradley Hand" charset="0"/>
              </a:rPr>
              <a:t>accessors</a:t>
            </a:r>
            <a:endParaRPr lang="en-US" dirty="0" smtClean="0">
              <a:solidFill>
                <a:schemeClr val="accent2">
                  <a:lumMod val="50000"/>
                </a:schemeClr>
              </a:solidFill>
              <a:latin typeface="Bradley Hand" charset="0"/>
              <a:ea typeface="Bradley Hand" charset="0"/>
              <a:cs typeface="Bradley Hand" charset="0"/>
            </a:endParaRPr>
          </a:p>
        </p:txBody>
      </p:sp>
      <p:cxnSp>
        <p:nvCxnSpPr>
          <p:cNvPr id="20" name="Shape 210"/>
          <p:cNvCxnSpPr>
            <a:stCxn id="18" idx="2"/>
          </p:cNvCxnSpPr>
          <p:nvPr/>
        </p:nvCxnSpPr>
        <p:spPr>
          <a:xfrm flipH="1">
            <a:off x="7264547" y="4157091"/>
            <a:ext cx="746093" cy="886990"/>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25" name="Shape 210"/>
          <p:cNvCxnSpPr/>
          <p:nvPr/>
        </p:nvCxnSpPr>
        <p:spPr>
          <a:xfrm flipH="1">
            <a:off x="5562600" y="1905000"/>
            <a:ext cx="381000" cy="1073126"/>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Tree>
    <p:extLst>
      <p:ext uri="{BB962C8B-B14F-4D97-AF65-F5344CB8AC3E}">
        <p14:creationId xmlns:p14="http://schemas.microsoft.com/office/powerpoint/2010/main" val="1146414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Event </a:t>
            </a:r>
            <a:r>
              <a:rPr lang="en-US" dirty="0" smtClean="0"/>
              <a:t>Pattern. First Step </a:t>
            </a:r>
            <a:endParaRPr lang="en-US" dirty="0"/>
          </a:p>
        </p:txBody>
      </p:sp>
      <p:grpSp>
        <p:nvGrpSpPr>
          <p:cNvPr id="20" name="Group 19"/>
          <p:cNvGrpSpPr/>
          <p:nvPr/>
        </p:nvGrpSpPr>
        <p:grpSpPr>
          <a:xfrm>
            <a:off x="190500" y="762000"/>
            <a:ext cx="8763000" cy="5467221"/>
            <a:chOff x="228600" y="578825"/>
            <a:chExt cx="8763000" cy="5467221"/>
          </a:xfrm>
        </p:grpSpPr>
        <p:sp>
          <p:nvSpPr>
            <p:cNvPr id="3" name="Rectangle 2"/>
            <p:cNvSpPr/>
            <p:nvPr/>
          </p:nvSpPr>
          <p:spPr>
            <a:xfrm>
              <a:off x="228600" y="2514600"/>
              <a:ext cx="8458200"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class </a:t>
              </a:r>
              <a:r>
                <a:rPr lang="en-US" sz="1600" dirty="0" err="1">
                  <a:solidFill>
                    <a:schemeClr val="accent2">
                      <a:lumMod val="50000"/>
                    </a:schemeClr>
                  </a:solidFill>
                  <a:latin typeface="Consolas" charset="0"/>
                  <a:ea typeface="Consolas" charset="0"/>
                  <a:cs typeface="Consolas" charset="0"/>
                </a:rPr>
                <a:t>PriceChanged</a:t>
              </a:r>
              <a:r>
                <a:rPr lang="en-US" sz="1600" b="1" dirty="0" err="1">
                  <a:solidFill>
                    <a:schemeClr val="accent2">
                      <a:lumMod val="50000"/>
                    </a:schemeClr>
                  </a:solidFill>
                  <a:latin typeface="Consolas" charset="0"/>
                  <a:ea typeface="Consolas" charset="0"/>
                  <a:cs typeface="Consolas" charset="0"/>
                </a:rPr>
                <a:t>EventArgs</a:t>
              </a:r>
              <a:r>
                <a:rPr lang="en-US" sz="1600" dirty="0">
                  <a:solidFill>
                    <a:schemeClr val="accent2">
                      <a:lumMod val="50000"/>
                    </a:schemeClr>
                  </a:solidFill>
                  <a:latin typeface="Consolas" charset="0"/>
                  <a:ea typeface="Consolas" charset="0"/>
                  <a:cs typeface="Consolas" charset="0"/>
                </a:rPr>
                <a:t> : </a:t>
              </a:r>
              <a:r>
                <a:rPr lang="en-US" sz="1600" b="1" dirty="0" err="1" smtClean="0">
                  <a:solidFill>
                    <a:schemeClr val="accent2">
                      <a:lumMod val="50000"/>
                    </a:schemeClr>
                  </a:solidFill>
                  <a:latin typeface="Consolas" charset="0"/>
                  <a:ea typeface="Consolas" charset="0"/>
                  <a:cs typeface="Consolas" charset="0"/>
                </a:rPr>
                <a:t>System.EventArgs</a:t>
              </a:r>
              <a:endParaRPr lang="en-US" sz="1600" b="1"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err="1">
                  <a:solidFill>
                    <a:schemeClr val="accent2">
                      <a:lumMod val="50000"/>
                    </a:schemeClr>
                  </a:solidFill>
                  <a:latin typeface="Consolas" charset="0"/>
                  <a:ea typeface="Consolas" charset="0"/>
                  <a:cs typeface="Consolas" charset="0"/>
                </a:rPr>
                <a:t>readonly</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LastPrice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err="1">
                  <a:solidFill>
                    <a:schemeClr val="accent2">
                      <a:lumMod val="50000"/>
                    </a:schemeClr>
                  </a:solidFill>
                  <a:latin typeface="Consolas" charset="0"/>
                  <a:ea typeface="Consolas" charset="0"/>
                  <a:cs typeface="Consolas" charset="0"/>
                </a:rPr>
                <a:t>readonly</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NewPrice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err="1">
                  <a:solidFill>
                    <a:schemeClr val="accent2">
                      <a:lumMod val="50000"/>
                    </a:schemeClr>
                  </a:solidFill>
                  <a:latin typeface="Consolas" charset="0"/>
                  <a:ea typeface="Consolas" charset="0"/>
                  <a:cs typeface="Consolas" charset="0"/>
                </a:rPr>
                <a:t>PriceChangedEventArgs</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lastPrice</a:t>
              </a:r>
              <a:r>
                <a:rPr lang="en-US" sz="1600" dirty="0">
                  <a:solidFill>
                    <a:schemeClr val="accent2">
                      <a:lumMod val="50000"/>
                    </a:schemeClr>
                  </a:solidFill>
                  <a:latin typeface="Consolas" charset="0"/>
                  <a:ea typeface="Consolas" charset="0"/>
                  <a:cs typeface="Consolas" charset="0"/>
                </a:rPr>
                <a:t>, decimal </a:t>
              </a:r>
              <a:r>
                <a:rPr lang="en-US" sz="1600" dirty="0" err="1">
                  <a:solidFill>
                    <a:schemeClr val="accent2">
                      <a:lumMod val="50000"/>
                    </a:schemeClr>
                  </a:solidFill>
                  <a:latin typeface="Consolas" charset="0"/>
                  <a:ea typeface="Consolas" charset="0"/>
                  <a:cs typeface="Consolas" charset="0"/>
                </a:rPr>
                <a:t>newPrice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LastPrice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lastPrice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NewPrice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newPrice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6019800" y="578825"/>
              <a:ext cx="2971800" cy="923330"/>
            </a:xfrm>
            <a:prstGeom prst="rect">
              <a:avLst/>
            </a:prstGeom>
          </p:spPr>
          <p:txBody>
            <a:bodyPr wrap="square">
              <a:spAutoFit/>
            </a:bodyPr>
            <a:lstStyle/>
            <a:p>
              <a:r>
                <a:rPr lang="en-US" dirty="0" err="1">
                  <a:solidFill>
                    <a:schemeClr val="accent2">
                      <a:lumMod val="50000"/>
                    </a:schemeClr>
                  </a:solidFill>
                  <a:latin typeface="Bradley Hand" charset="0"/>
                  <a:ea typeface="Bradley Hand" charset="0"/>
                  <a:cs typeface="Bradley Hand" charset="0"/>
                </a:rPr>
                <a:t>EventArgs</a:t>
              </a:r>
              <a:r>
                <a:rPr lang="en-US" dirty="0">
                  <a:solidFill>
                    <a:schemeClr val="accent2">
                      <a:lumMod val="50000"/>
                    </a:schemeClr>
                  </a:solidFill>
                  <a:latin typeface="Bradley Hand" charset="0"/>
                  <a:ea typeface="Bradley Hand" charset="0"/>
                  <a:cs typeface="Bradley Hand" charset="0"/>
                </a:rPr>
                <a:t> is a base class for </a:t>
              </a:r>
              <a:r>
                <a:rPr lang="en-US" dirty="0" smtClean="0">
                  <a:solidFill>
                    <a:schemeClr val="accent2">
                      <a:lumMod val="50000"/>
                    </a:schemeClr>
                  </a:solidFill>
                  <a:latin typeface="Bradley Hand" charset="0"/>
                  <a:ea typeface="Bradley Hand" charset="0"/>
                  <a:cs typeface="Bradley Hand" charset="0"/>
                </a:rPr>
                <a:t>conveying </a:t>
              </a:r>
              <a:r>
                <a:rPr lang="en-US" dirty="0">
                  <a:solidFill>
                    <a:schemeClr val="accent2">
                      <a:lumMod val="50000"/>
                    </a:schemeClr>
                  </a:solidFill>
                  <a:latin typeface="Bradley Hand" charset="0"/>
                  <a:ea typeface="Bradley Hand" charset="0"/>
                  <a:cs typeface="Bradley Hand" charset="0"/>
                </a:rPr>
                <a:t>information for an event </a:t>
              </a:r>
            </a:p>
          </p:txBody>
        </p:sp>
        <p:cxnSp>
          <p:nvCxnSpPr>
            <p:cNvPr id="5" name="Shape 210"/>
            <p:cNvCxnSpPr>
              <a:stCxn id="4" idx="2"/>
            </p:cNvCxnSpPr>
            <p:nvPr/>
          </p:nvCxnSpPr>
          <p:spPr>
            <a:xfrm flipH="1">
              <a:off x="6248400" y="1502155"/>
              <a:ext cx="1257300" cy="116484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8" name="Rectangle 7"/>
            <p:cNvSpPr/>
            <p:nvPr/>
          </p:nvSpPr>
          <p:spPr>
            <a:xfrm>
              <a:off x="381000" y="980562"/>
              <a:ext cx="4572000" cy="923330"/>
            </a:xfrm>
            <a:prstGeom prst="rect">
              <a:avLst/>
            </a:prstGeom>
          </p:spPr>
          <p:txBody>
            <a:bodyPr>
              <a:spAutoFit/>
            </a:bodyPr>
            <a:lstStyle/>
            <a:p>
              <a:r>
                <a:rPr lang="en-US" smtClean="0">
                  <a:solidFill>
                    <a:schemeClr val="accent2">
                      <a:lumMod val="50000"/>
                    </a:schemeClr>
                  </a:solidFill>
                  <a:latin typeface="Bradley Hand" charset="0"/>
                  <a:ea typeface="Bradley Hand" charset="0"/>
                  <a:cs typeface="Bradley Hand" charset="0"/>
                </a:rPr>
                <a:t>EventArgs</a:t>
              </a:r>
              <a:r>
                <a:rPr lang="en-US" dirty="0" smtClean="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subclass is named according to the information it contains (rather than the event for which it will be used</a:t>
              </a:r>
              <a:r>
                <a:rPr lang="en-US" dirty="0" smtClean="0">
                  <a:solidFill>
                    <a:schemeClr val="accent2">
                      <a:lumMod val="50000"/>
                    </a:schemeClr>
                  </a:solidFill>
                  <a:latin typeface="Bradley Hand" charset="0"/>
                  <a:ea typeface="Bradley Hand" charset="0"/>
                  <a:cs typeface="Bradley Hand" charset="0"/>
                </a:rPr>
                <a:t>)</a:t>
              </a:r>
              <a:endParaRPr lang="en-US" dirty="0">
                <a:solidFill>
                  <a:schemeClr val="accent2">
                    <a:lumMod val="50000"/>
                  </a:schemeClr>
                </a:solidFill>
                <a:latin typeface="Bradley Hand" charset="0"/>
                <a:ea typeface="Bradley Hand" charset="0"/>
                <a:cs typeface="Bradley Hand" charset="0"/>
              </a:endParaRPr>
            </a:p>
          </p:txBody>
        </p:sp>
        <p:cxnSp>
          <p:nvCxnSpPr>
            <p:cNvPr id="10" name="Shape 210"/>
            <p:cNvCxnSpPr>
              <a:stCxn id="8" idx="2"/>
            </p:cNvCxnSpPr>
            <p:nvPr/>
          </p:nvCxnSpPr>
          <p:spPr>
            <a:xfrm>
              <a:off x="2667000" y="1903892"/>
              <a:ext cx="533400" cy="610708"/>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15" name="Rectangle 14"/>
            <p:cNvSpPr/>
            <p:nvPr/>
          </p:nvSpPr>
          <p:spPr>
            <a:xfrm>
              <a:off x="4267200" y="5399715"/>
              <a:ext cx="4572000" cy="646331"/>
            </a:xfrm>
            <a:prstGeom prst="rect">
              <a:avLst/>
            </a:prstGeom>
          </p:spPr>
          <p:txBody>
            <a:bodyPr>
              <a:spAutoFit/>
            </a:bodyPr>
            <a:lstStyle/>
            <a:p>
              <a:r>
                <a:rPr lang="en-US" dirty="0">
                  <a:solidFill>
                    <a:schemeClr val="accent2">
                      <a:lumMod val="50000"/>
                    </a:schemeClr>
                  </a:solidFill>
                  <a:latin typeface="Bradley Hand" charset="0"/>
                  <a:ea typeface="Bradley Hand" charset="0"/>
                  <a:cs typeface="Bradley Hand" charset="0"/>
                </a:rPr>
                <a:t>It typically exposes data as properties or as read-only </a:t>
              </a:r>
              <a:r>
                <a:rPr lang="en-US" dirty="0" smtClean="0">
                  <a:solidFill>
                    <a:schemeClr val="accent2">
                      <a:lumMod val="50000"/>
                    </a:schemeClr>
                  </a:solidFill>
                  <a:latin typeface="Bradley Hand" charset="0"/>
                  <a:ea typeface="Bradley Hand" charset="0"/>
                  <a:cs typeface="Bradley Hand" charset="0"/>
                </a:rPr>
                <a:t>fields</a:t>
              </a:r>
              <a:endParaRPr lang="en-US" dirty="0">
                <a:solidFill>
                  <a:schemeClr val="accent2">
                    <a:lumMod val="50000"/>
                  </a:schemeClr>
                </a:solidFill>
                <a:latin typeface="Bradley Hand" charset="0"/>
                <a:ea typeface="Bradley Hand" charset="0"/>
                <a:cs typeface="Bradley Hand" charset="0"/>
              </a:endParaRPr>
            </a:p>
          </p:txBody>
        </p:sp>
        <p:cxnSp>
          <p:nvCxnSpPr>
            <p:cNvPr id="16" name="Shape 210"/>
            <p:cNvCxnSpPr>
              <a:stCxn id="15" idx="0"/>
            </p:cNvCxnSpPr>
            <p:nvPr/>
          </p:nvCxnSpPr>
          <p:spPr>
            <a:xfrm flipH="1" flipV="1">
              <a:off x="4495800" y="3590330"/>
              <a:ext cx="2057400" cy="180938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grpSp>
    </p:spTree>
    <p:extLst>
      <p:ext uri="{BB962C8B-B14F-4D97-AF65-F5344CB8AC3E}">
        <p14:creationId xmlns:p14="http://schemas.microsoft.com/office/powerpoint/2010/main" val="11786051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Event Pattern. </a:t>
            </a:r>
            <a:r>
              <a:rPr lang="en-US" dirty="0" smtClean="0"/>
              <a:t>Second Step </a:t>
            </a:r>
            <a:endParaRPr lang="en-US" dirty="0"/>
          </a:p>
        </p:txBody>
      </p:sp>
      <p:sp>
        <p:nvSpPr>
          <p:cNvPr id="6" name="Rectangle 5"/>
          <p:cNvSpPr/>
          <p:nvPr/>
        </p:nvSpPr>
        <p:spPr>
          <a:xfrm>
            <a:off x="342900" y="838200"/>
            <a:ext cx="8458200" cy="1754326"/>
          </a:xfrm>
          <a:prstGeom prst="rect">
            <a:avLst/>
          </a:prstGeom>
        </p:spPr>
        <p:txBody>
          <a:bodyPr wrap="square">
            <a:spAutoFit/>
          </a:bodyPr>
          <a:lstStyle/>
          <a:p>
            <a:pPr algn="just"/>
            <a:r>
              <a:rPr lang="en-US" dirty="0" smtClean="0">
                <a:solidFill>
                  <a:schemeClr val="accent2">
                    <a:lumMod val="50000"/>
                  </a:schemeClr>
                </a:solidFill>
                <a:latin typeface="Calibri" charset="0"/>
                <a:ea typeface="Calibri" charset="0"/>
                <a:cs typeface="Calibri" charset="0"/>
              </a:rPr>
              <a:t>There </a:t>
            </a:r>
            <a:r>
              <a:rPr lang="en-US" dirty="0">
                <a:solidFill>
                  <a:schemeClr val="accent2">
                    <a:lumMod val="50000"/>
                  </a:schemeClr>
                </a:solidFill>
                <a:latin typeface="Calibri" charset="0"/>
                <a:ea typeface="Calibri" charset="0"/>
                <a:cs typeface="Calibri" charset="0"/>
              </a:rPr>
              <a:t>are three </a:t>
            </a:r>
            <a:r>
              <a:rPr lang="en-US" dirty="0" smtClean="0">
                <a:solidFill>
                  <a:schemeClr val="accent2">
                    <a:lumMod val="50000"/>
                  </a:schemeClr>
                </a:solidFill>
                <a:latin typeface="Calibri" charset="0"/>
                <a:ea typeface="Calibri" charset="0"/>
                <a:cs typeface="Calibri" charset="0"/>
              </a:rPr>
              <a:t>rules to define </a:t>
            </a:r>
            <a:r>
              <a:rPr lang="en-US" dirty="0">
                <a:solidFill>
                  <a:schemeClr val="accent2">
                    <a:lumMod val="50000"/>
                  </a:schemeClr>
                </a:solidFill>
                <a:latin typeface="Calibri" charset="0"/>
                <a:ea typeface="Calibri" charset="0"/>
                <a:cs typeface="Calibri" charset="0"/>
              </a:rPr>
              <a:t>a delegate for the </a:t>
            </a:r>
            <a:r>
              <a:rPr lang="en-US" dirty="0" smtClean="0">
                <a:solidFill>
                  <a:schemeClr val="accent2">
                    <a:lumMod val="50000"/>
                  </a:schemeClr>
                </a:solidFill>
                <a:latin typeface="Calibri" charset="0"/>
                <a:ea typeface="Calibri" charset="0"/>
                <a:cs typeface="Calibri" charset="0"/>
              </a:rPr>
              <a:t>event: </a:t>
            </a:r>
            <a:endParaRPr lang="en-US" dirty="0">
              <a:solidFill>
                <a:schemeClr val="accent2">
                  <a:lumMod val="50000"/>
                </a:schemeClr>
              </a:solidFill>
              <a:latin typeface="Calibri" charset="0"/>
              <a:ea typeface="Calibri" charset="0"/>
              <a:cs typeface="Calibri" charset="0"/>
            </a:endParaRPr>
          </a:p>
          <a:p>
            <a:pPr marL="285750" indent="-285750" algn="just">
              <a:buFont typeface="Arial" charset="0"/>
              <a:buChar char="•"/>
            </a:pPr>
            <a:r>
              <a:rPr lang="en-US" dirty="0">
                <a:solidFill>
                  <a:schemeClr val="accent2">
                    <a:lumMod val="50000"/>
                  </a:schemeClr>
                </a:solidFill>
                <a:latin typeface="Calibri" charset="0"/>
                <a:ea typeface="Calibri" charset="0"/>
                <a:cs typeface="Calibri" charset="0"/>
              </a:rPr>
              <a:t>It must have a void return type. </a:t>
            </a:r>
          </a:p>
          <a:p>
            <a:pPr marL="285750" indent="-285750" algn="just">
              <a:buFont typeface="Arial" charset="0"/>
              <a:buChar char="•"/>
            </a:pPr>
            <a:r>
              <a:rPr lang="en-US" dirty="0">
                <a:solidFill>
                  <a:schemeClr val="accent2">
                    <a:lumMod val="50000"/>
                  </a:schemeClr>
                </a:solidFill>
                <a:latin typeface="Calibri" charset="0"/>
                <a:ea typeface="Calibri" charset="0"/>
                <a:cs typeface="Calibri" charset="0"/>
              </a:rPr>
              <a:t>It must accept two arguments: the first of type object, and the second a </a:t>
            </a:r>
            <a:r>
              <a:rPr lang="en-US" dirty="0" smtClean="0">
                <a:solidFill>
                  <a:schemeClr val="accent2">
                    <a:lumMod val="50000"/>
                  </a:schemeClr>
                </a:solidFill>
                <a:latin typeface="Calibri" charset="0"/>
                <a:ea typeface="Calibri" charset="0"/>
                <a:cs typeface="Calibri" charset="0"/>
              </a:rPr>
              <a:t>subclass </a:t>
            </a:r>
            <a:r>
              <a:rPr lang="en-US" dirty="0">
                <a:solidFill>
                  <a:schemeClr val="accent2">
                    <a:lumMod val="50000"/>
                  </a:schemeClr>
                </a:solidFill>
                <a:latin typeface="Calibri" charset="0"/>
                <a:ea typeface="Calibri" charset="0"/>
                <a:cs typeface="Calibri" charset="0"/>
              </a:rPr>
              <a:t>of </a:t>
            </a:r>
            <a:r>
              <a:rPr lang="en-US" dirty="0" err="1">
                <a:solidFill>
                  <a:schemeClr val="accent2">
                    <a:lumMod val="50000"/>
                  </a:schemeClr>
                </a:solidFill>
                <a:latin typeface="Calibri" charset="0"/>
                <a:ea typeface="Calibri" charset="0"/>
                <a:cs typeface="Calibri" charset="0"/>
              </a:rPr>
              <a:t>EventArgs</a:t>
            </a:r>
            <a:r>
              <a:rPr lang="en-US" dirty="0">
                <a:solidFill>
                  <a:schemeClr val="accent2">
                    <a:lumMod val="50000"/>
                  </a:schemeClr>
                </a:solidFill>
                <a:latin typeface="Calibri" charset="0"/>
                <a:ea typeface="Calibri" charset="0"/>
                <a:cs typeface="Calibri" charset="0"/>
              </a:rPr>
              <a:t>. The first argument indicates the event broadcaster, and the second argument contains the extra information to convey. </a:t>
            </a:r>
          </a:p>
          <a:p>
            <a:pPr marL="285750" indent="-285750" algn="just">
              <a:buFont typeface="Arial" charset="0"/>
              <a:buChar char="•"/>
            </a:pPr>
            <a:r>
              <a:rPr lang="en-US" dirty="0">
                <a:solidFill>
                  <a:schemeClr val="accent2">
                    <a:lumMod val="50000"/>
                  </a:schemeClr>
                </a:solidFill>
                <a:latin typeface="Calibri" charset="0"/>
                <a:ea typeface="Calibri" charset="0"/>
                <a:cs typeface="Calibri" charset="0"/>
              </a:rPr>
              <a:t>Its name must end with </a:t>
            </a:r>
            <a:r>
              <a:rPr lang="en-US" i="1" dirty="0" err="1">
                <a:solidFill>
                  <a:schemeClr val="accent2">
                    <a:lumMod val="50000"/>
                  </a:schemeClr>
                </a:solidFill>
                <a:latin typeface="Calibri" charset="0"/>
                <a:ea typeface="Calibri" charset="0"/>
                <a:cs typeface="Calibri" charset="0"/>
              </a:rPr>
              <a:t>EventHandler</a:t>
            </a:r>
            <a:r>
              <a:rPr lang="en-US" dirty="0" smtClean="0">
                <a:solidFill>
                  <a:schemeClr val="accent2">
                    <a:lumMod val="50000"/>
                  </a:schemeClr>
                </a:solidFill>
                <a:latin typeface="Calibri" charset="0"/>
                <a:ea typeface="Calibri" charset="0"/>
                <a:cs typeface="Calibri" charset="0"/>
              </a:rPr>
              <a:t>.</a:t>
            </a:r>
          </a:p>
        </p:txBody>
      </p:sp>
      <p:sp>
        <p:nvSpPr>
          <p:cNvPr id="7" name="Rectangle 6"/>
          <p:cNvSpPr/>
          <p:nvPr/>
        </p:nvSpPr>
        <p:spPr>
          <a:xfrm>
            <a:off x="247650" y="2971800"/>
            <a:ext cx="8648700" cy="584775"/>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delegate void </a:t>
            </a:r>
            <a:r>
              <a:rPr lang="en-US" sz="1600" b="1" dirty="0" err="1">
                <a:solidFill>
                  <a:schemeClr val="accent2">
                    <a:lumMod val="50000"/>
                  </a:schemeClr>
                </a:solidFill>
                <a:latin typeface="Consolas" charset="0"/>
                <a:ea typeface="Consolas" charset="0"/>
                <a:cs typeface="Consolas" charset="0"/>
              </a:rPr>
              <a:t>EventHandler</a:t>
            </a:r>
            <a:r>
              <a:rPr lang="en-US" sz="1600" b="1" dirty="0">
                <a:solidFill>
                  <a:schemeClr val="accent2">
                    <a:lumMod val="50000"/>
                  </a:schemeClr>
                </a:solidFill>
                <a:latin typeface="Consolas" charset="0"/>
                <a:ea typeface="Consolas" charset="0"/>
                <a:cs typeface="Consolas" charset="0"/>
              </a:rPr>
              <a:t>&lt;</a:t>
            </a:r>
            <a:r>
              <a:rPr lang="en-US" sz="1600" b="1" dirty="0" err="1">
                <a:solidFill>
                  <a:schemeClr val="accent2">
                    <a:lumMod val="50000"/>
                  </a:schemeClr>
                </a:solidFill>
                <a:latin typeface="Consolas" charset="0"/>
                <a:ea typeface="Consolas" charset="0"/>
                <a:cs typeface="Consolas" charset="0"/>
              </a:rPr>
              <a:t>TEventArgs</a:t>
            </a:r>
            <a:r>
              <a:rPr lang="en-US" sz="1600" b="1" dirty="0">
                <a:solidFill>
                  <a:schemeClr val="accent2">
                    <a:lumMod val="50000"/>
                  </a:schemeClr>
                </a:solidFill>
                <a:latin typeface="Consolas" charset="0"/>
                <a:ea typeface="Consolas" charset="0"/>
                <a:cs typeface="Consolas" charset="0"/>
              </a:rPr>
              <a:t>&gt;</a:t>
            </a:r>
            <a:r>
              <a:rPr lang="en-US" sz="1600" dirty="0">
                <a:solidFill>
                  <a:schemeClr val="accent2">
                    <a:lumMod val="50000"/>
                  </a:schemeClr>
                </a:solidFill>
                <a:latin typeface="Consolas" charset="0"/>
                <a:ea typeface="Consolas" charset="0"/>
                <a:cs typeface="Consolas" charset="0"/>
              </a:rPr>
              <a:t> (object source, </a:t>
            </a:r>
            <a:r>
              <a:rPr lang="en-US" sz="1600" dirty="0" err="1">
                <a:solidFill>
                  <a:schemeClr val="accent2">
                    <a:lumMod val="50000"/>
                  </a:schemeClr>
                </a:solidFill>
                <a:latin typeface="Consolas" charset="0"/>
                <a:ea typeface="Consolas" charset="0"/>
                <a:cs typeface="Consolas" charset="0"/>
              </a:rPr>
              <a:t>TEventArgs</a:t>
            </a:r>
            <a:r>
              <a:rPr lang="en-US" sz="1600" dirty="0">
                <a:solidFill>
                  <a:schemeClr val="accent2">
                    <a:lumMod val="50000"/>
                  </a:schemeClr>
                </a:solidFill>
                <a:latin typeface="Consolas" charset="0"/>
                <a:ea typeface="Consolas" charset="0"/>
                <a:cs typeface="Consolas" charset="0"/>
              </a:rPr>
              <a:t> e) </a:t>
            </a:r>
            <a:r>
              <a:rPr lang="en-US" sz="1600" dirty="0" smtClean="0">
                <a:solidFill>
                  <a:schemeClr val="accent2">
                    <a:lumMod val="50000"/>
                  </a:schemeClr>
                </a:solidFill>
                <a:latin typeface="Consolas" charset="0"/>
                <a:ea typeface="Consolas" charset="0"/>
                <a:cs typeface="Consolas" charset="0"/>
              </a:rPr>
              <a:t>					where </a:t>
            </a:r>
            <a:r>
              <a:rPr lang="en-US" sz="1600" dirty="0" err="1">
                <a:solidFill>
                  <a:schemeClr val="accent2">
                    <a:lumMod val="50000"/>
                  </a:schemeClr>
                </a:solidFill>
                <a:latin typeface="Consolas" charset="0"/>
                <a:ea typeface="Consolas" charset="0"/>
                <a:cs typeface="Consolas" charset="0"/>
              </a:rPr>
              <a:t>TEventArgs</a:t>
            </a:r>
            <a:r>
              <a:rPr lang="en-US" sz="1600" dirty="0">
                <a:solidFill>
                  <a:schemeClr val="accent2">
                    <a:lumMod val="50000"/>
                  </a:schemeClr>
                </a:solidFill>
                <a:latin typeface="Consolas" charset="0"/>
                <a:ea typeface="Consolas" charset="0"/>
                <a:cs typeface="Consolas" charset="0"/>
              </a:rPr>
              <a:t> : </a:t>
            </a:r>
            <a:r>
              <a:rPr lang="en-US" sz="1600" dirty="0" err="1">
                <a:solidFill>
                  <a:schemeClr val="accent2">
                    <a:lumMod val="50000"/>
                  </a:schemeClr>
                </a:solidFill>
                <a:latin typeface="Consolas" charset="0"/>
                <a:ea typeface="Consolas" charset="0"/>
                <a:cs typeface="Consolas" charset="0"/>
              </a:rPr>
              <a:t>EventArgs</a:t>
            </a:r>
            <a:r>
              <a:rPr lang="en-US" sz="1600" dirty="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effectLst/>
              <a:latin typeface="Consolas" charset="0"/>
              <a:ea typeface="Consolas" charset="0"/>
              <a:cs typeface="Consolas" charset="0"/>
            </a:endParaRPr>
          </a:p>
        </p:txBody>
      </p:sp>
      <p:sp>
        <p:nvSpPr>
          <p:cNvPr id="9" name="Rectangle 8"/>
          <p:cNvSpPr/>
          <p:nvPr/>
        </p:nvSpPr>
        <p:spPr>
          <a:xfrm>
            <a:off x="270304" y="4191000"/>
            <a:ext cx="8530796" cy="33855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event </a:t>
            </a:r>
            <a:r>
              <a:rPr lang="en-US" sz="1600" b="1" dirty="0" err="1">
                <a:solidFill>
                  <a:schemeClr val="accent2">
                    <a:lumMod val="50000"/>
                  </a:schemeClr>
                </a:solidFill>
                <a:latin typeface="Consolas" charset="0"/>
                <a:ea typeface="Consolas" charset="0"/>
                <a:cs typeface="Consolas" charset="0"/>
              </a:rPr>
              <a:t>EventHandler</a:t>
            </a:r>
            <a:r>
              <a:rPr lang="en-US" sz="1600" b="1" dirty="0">
                <a:solidFill>
                  <a:schemeClr val="accent2">
                    <a:lumMod val="50000"/>
                  </a:schemeClr>
                </a:solidFill>
                <a:latin typeface="Consolas" charset="0"/>
                <a:ea typeface="Consolas" charset="0"/>
                <a:cs typeface="Consolas" charset="0"/>
              </a:rPr>
              <a:t>&lt;</a:t>
            </a:r>
            <a:r>
              <a:rPr lang="en-US" sz="1600" b="1" dirty="0" err="1">
                <a:solidFill>
                  <a:schemeClr val="accent2">
                    <a:lumMod val="50000"/>
                  </a:schemeClr>
                </a:solidFill>
                <a:latin typeface="Consolas" charset="0"/>
                <a:ea typeface="Consolas" charset="0"/>
                <a:cs typeface="Consolas" charset="0"/>
              </a:rPr>
              <a:t>PriceChangedEventArgs</a:t>
            </a:r>
            <a:r>
              <a:rPr lang="en-US" sz="1600" b="1" dirty="0">
                <a:solidFill>
                  <a:schemeClr val="accent2">
                    <a:lumMod val="50000"/>
                  </a:schemeClr>
                </a:solidFill>
                <a:latin typeface="Consolas" charset="0"/>
                <a:ea typeface="Consolas" charset="0"/>
                <a:cs typeface="Consolas" charset="0"/>
              </a:rPr>
              <a:t>&gt;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 </a:t>
            </a:r>
          </a:p>
        </p:txBody>
      </p:sp>
      <p:sp>
        <p:nvSpPr>
          <p:cNvPr id="11" name="Rectangle 10"/>
          <p:cNvSpPr/>
          <p:nvPr/>
        </p:nvSpPr>
        <p:spPr>
          <a:xfrm>
            <a:off x="3429000" y="5163979"/>
            <a:ext cx="2944607"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a:t>
            </a:r>
            <a:r>
              <a:rPr lang="en-US" dirty="0" smtClean="0">
                <a:solidFill>
                  <a:schemeClr val="accent2">
                    <a:lumMod val="50000"/>
                  </a:schemeClr>
                </a:solidFill>
                <a:latin typeface="Bradley Hand" charset="0"/>
                <a:ea typeface="Bradley Hand" charset="0"/>
                <a:cs typeface="Bradley Hand" charset="0"/>
              </a:rPr>
              <a:t>he </a:t>
            </a:r>
            <a:r>
              <a:rPr lang="en-US" dirty="0">
                <a:solidFill>
                  <a:schemeClr val="accent2">
                    <a:lumMod val="50000"/>
                  </a:schemeClr>
                </a:solidFill>
                <a:latin typeface="Bradley Hand" charset="0"/>
                <a:ea typeface="Bradley Hand" charset="0"/>
                <a:cs typeface="Bradley Hand" charset="0"/>
              </a:rPr>
              <a:t>generic </a:t>
            </a:r>
            <a:r>
              <a:rPr lang="en-US" dirty="0" err="1">
                <a:solidFill>
                  <a:schemeClr val="accent2">
                    <a:lumMod val="50000"/>
                  </a:schemeClr>
                </a:solidFill>
                <a:latin typeface="Bradley Hand" charset="0"/>
                <a:ea typeface="Bradley Hand" charset="0"/>
                <a:cs typeface="Bradley Hand" charset="0"/>
              </a:rPr>
              <a:t>EventHandler</a:t>
            </a:r>
            <a:r>
              <a:rPr lang="en-US" dirty="0">
                <a:solidFill>
                  <a:schemeClr val="accent2">
                    <a:lumMod val="50000"/>
                  </a:schemeClr>
                </a:solidFill>
                <a:latin typeface="Bradley Hand" charset="0"/>
                <a:ea typeface="Bradley Hand" charset="0"/>
                <a:cs typeface="Bradley Hand" charset="0"/>
              </a:rPr>
              <a:t> </a:t>
            </a:r>
            <a:r>
              <a:rPr lang="en-US" dirty="0" smtClean="0">
                <a:solidFill>
                  <a:schemeClr val="accent2">
                    <a:lumMod val="50000"/>
                  </a:schemeClr>
                </a:solidFill>
                <a:latin typeface="Bradley Hand" charset="0"/>
                <a:ea typeface="Bradley Hand" charset="0"/>
                <a:cs typeface="Bradley Hand" charset="0"/>
              </a:rPr>
              <a:t>delegate has been used here </a:t>
            </a:r>
            <a:endParaRPr lang="en-US" dirty="0">
              <a:solidFill>
                <a:schemeClr val="accent2">
                  <a:lumMod val="50000"/>
                </a:schemeClr>
              </a:solidFill>
              <a:latin typeface="Bradley Hand" charset="0"/>
              <a:ea typeface="Bradley Hand" charset="0"/>
              <a:cs typeface="Bradley Hand" charset="0"/>
            </a:endParaRPr>
          </a:p>
        </p:txBody>
      </p:sp>
      <p:cxnSp>
        <p:nvCxnSpPr>
          <p:cNvPr id="17" name="Shape 210"/>
          <p:cNvCxnSpPr>
            <a:stCxn id="11" idx="0"/>
          </p:cNvCxnSpPr>
          <p:nvPr/>
        </p:nvCxnSpPr>
        <p:spPr>
          <a:xfrm flipH="1" flipV="1">
            <a:off x="3810000" y="4529554"/>
            <a:ext cx="1091304" cy="63442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Tree>
    <p:extLst>
      <p:ext uri="{BB962C8B-B14F-4D97-AF65-F5344CB8AC3E}">
        <p14:creationId xmlns:p14="http://schemas.microsoft.com/office/powerpoint/2010/main" val="9853721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Event Pattern. </a:t>
            </a:r>
            <a:r>
              <a:rPr lang="en-US" dirty="0" smtClean="0"/>
              <a:t>Last Step </a:t>
            </a:r>
            <a:endParaRPr lang="en-US" dirty="0"/>
          </a:p>
        </p:txBody>
      </p:sp>
      <p:grpSp>
        <p:nvGrpSpPr>
          <p:cNvPr id="4" name="Group 3"/>
          <p:cNvGrpSpPr/>
          <p:nvPr/>
        </p:nvGrpSpPr>
        <p:grpSpPr>
          <a:xfrm>
            <a:off x="293473" y="762000"/>
            <a:ext cx="8557054" cy="5500979"/>
            <a:chOff x="358346" y="849396"/>
            <a:chExt cx="8557054" cy="5500979"/>
          </a:xfrm>
        </p:grpSpPr>
        <p:sp>
          <p:nvSpPr>
            <p:cNvPr id="11" name="Rectangle 10"/>
            <p:cNvSpPr/>
            <p:nvPr/>
          </p:nvSpPr>
          <p:spPr>
            <a:xfrm>
              <a:off x="5105400" y="3814585"/>
              <a:ext cx="3657600" cy="923330"/>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pattern requires that you write a protected virtual method that </a:t>
              </a:r>
              <a:r>
                <a:rPr lang="en-US" dirty="0" smtClean="0">
                  <a:solidFill>
                    <a:schemeClr val="accent2">
                      <a:lumMod val="50000"/>
                    </a:schemeClr>
                  </a:solidFill>
                  <a:latin typeface="Bradley Hand" charset="0"/>
                  <a:ea typeface="Bradley Hand" charset="0"/>
                  <a:cs typeface="Bradley Hand" charset="0"/>
                </a:rPr>
                <a:t>raise the </a:t>
              </a:r>
              <a:r>
                <a:rPr lang="en-US" dirty="0">
                  <a:solidFill>
                    <a:schemeClr val="accent2">
                      <a:lumMod val="50000"/>
                    </a:schemeClr>
                  </a:solidFill>
                  <a:latin typeface="Bradley Hand" charset="0"/>
                  <a:ea typeface="Bradley Hand" charset="0"/>
                  <a:cs typeface="Bradley Hand" charset="0"/>
                </a:rPr>
                <a:t>event </a:t>
              </a:r>
            </a:p>
          </p:txBody>
        </p:sp>
        <p:cxnSp>
          <p:nvCxnSpPr>
            <p:cNvPr id="17" name="Shape 210"/>
            <p:cNvCxnSpPr/>
            <p:nvPr/>
          </p:nvCxnSpPr>
          <p:spPr>
            <a:xfrm flipH="1" flipV="1">
              <a:off x="5410200" y="3505200"/>
              <a:ext cx="1524000" cy="309385"/>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3" name="Rectangle 2"/>
            <p:cNvSpPr/>
            <p:nvPr/>
          </p:nvSpPr>
          <p:spPr>
            <a:xfrm>
              <a:off x="358346" y="1417025"/>
              <a:ext cx="8458200" cy="2554545"/>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class Stock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event </a:t>
              </a:r>
              <a:r>
                <a:rPr lang="en-US" sz="1600" dirty="0" err="1">
                  <a:solidFill>
                    <a:schemeClr val="accent2">
                      <a:lumMod val="50000"/>
                    </a:schemeClr>
                  </a:solidFill>
                  <a:latin typeface="Consolas" charset="0"/>
                  <a:ea typeface="Consolas" charset="0"/>
                  <a:cs typeface="Consolas" charset="0"/>
                </a:rPr>
                <a:t>EventHandler</a:t>
              </a:r>
              <a:r>
                <a:rPr lang="en-US" sz="1600" dirty="0">
                  <a:solidFill>
                    <a:schemeClr val="accent2">
                      <a:lumMod val="50000"/>
                    </a:schemeClr>
                  </a:solidFill>
                  <a:latin typeface="Consolas" charset="0"/>
                  <a:ea typeface="Consolas" charset="0"/>
                  <a:cs typeface="Consolas" charset="0"/>
                </a:rPr>
                <a:t>&lt;</a:t>
              </a:r>
              <a:r>
                <a:rPr lang="en-US" sz="1600" dirty="0" err="1">
                  <a:solidFill>
                    <a:schemeClr val="accent2">
                      <a:lumMod val="50000"/>
                    </a:schemeClr>
                  </a:solidFill>
                  <a:latin typeface="Consolas" charset="0"/>
                  <a:ea typeface="Consolas" charset="0"/>
                  <a:cs typeface="Consolas" charset="0"/>
                </a:rPr>
                <a:t>PriceChangedEventArgs</a:t>
              </a:r>
              <a:r>
                <a:rPr lang="en-US" sz="1600" dirty="0">
                  <a:solidFill>
                    <a:schemeClr val="accent2">
                      <a:lumMod val="50000"/>
                    </a:schemeClr>
                  </a:solidFill>
                  <a:latin typeface="Consolas" charset="0"/>
                  <a:ea typeface="Consolas" charset="0"/>
                  <a:cs typeface="Consolas" charset="0"/>
                </a:rPr>
                <a:t>&gt;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a:t>
              </a: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protected </a:t>
              </a:r>
              <a:r>
                <a:rPr lang="en-US" sz="1600" b="1" dirty="0">
                  <a:solidFill>
                    <a:schemeClr val="accent2">
                      <a:lumMod val="50000"/>
                    </a:schemeClr>
                  </a:solidFill>
                  <a:latin typeface="Consolas" charset="0"/>
                  <a:ea typeface="Consolas" charset="0"/>
                  <a:cs typeface="Consolas" charset="0"/>
                </a:rPr>
                <a:t>virtual void </a:t>
              </a:r>
              <a:r>
                <a:rPr lang="en-US" sz="1600" b="1" dirty="0" err="1">
                  <a:solidFill>
                    <a:schemeClr val="accent2">
                      <a:lumMod val="50000"/>
                    </a:schemeClr>
                  </a:solidFill>
                  <a:latin typeface="Consolas" charset="0"/>
                  <a:ea typeface="Consolas" charset="0"/>
                  <a:cs typeface="Consolas" charset="0"/>
                </a:rPr>
                <a:t>OnPriceChanged</a:t>
              </a:r>
              <a:r>
                <a:rPr lang="en-US" sz="1600" b="1" dirty="0">
                  <a:solidFill>
                    <a:schemeClr val="accent2">
                      <a:lumMod val="50000"/>
                    </a:schemeClr>
                  </a:solidFill>
                  <a:latin typeface="Consolas" charset="0"/>
                  <a:ea typeface="Consolas" charset="0"/>
                  <a:cs typeface="Consolas" charset="0"/>
                </a:rPr>
                <a:t> (</a:t>
              </a:r>
              <a:r>
                <a:rPr lang="en-US" sz="1600" b="1" dirty="0" err="1">
                  <a:solidFill>
                    <a:schemeClr val="accent2">
                      <a:lumMod val="50000"/>
                    </a:schemeClr>
                  </a:solidFill>
                  <a:latin typeface="Consolas" charset="0"/>
                  <a:ea typeface="Consolas" charset="0"/>
                  <a:cs typeface="Consolas" charset="0"/>
                </a:rPr>
                <a:t>PriceChangedEventArgs</a:t>
              </a:r>
              <a:r>
                <a:rPr lang="en-US" sz="1600" b="1" dirty="0">
                  <a:solidFill>
                    <a:schemeClr val="accent2">
                      <a:lumMod val="50000"/>
                    </a:schemeClr>
                  </a:solidFill>
                  <a:latin typeface="Consolas" charset="0"/>
                  <a:ea typeface="Consolas" charset="0"/>
                  <a:cs typeface="Consolas" charset="0"/>
                </a:rPr>
                <a:t> e</a:t>
              </a:r>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 </a:t>
              </a:r>
              <a:endParaRPr lang="en-US" sz="1600" b="1"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if </a:t>
              </a:r>
              <a:r>
                <a:rPr lang="en-US" sz="1600" b="1" dirty="0">
                  <a:solidFill>
                    <a:schemeClr val="accent2">
                      <a:lumMod val="50000"/>
                    </a:schemeClr>
                  </a:solidFill>
                  <a:latin typeface="Consolas" charset="0"/>
                  <a:ea typeface="Consolas" charset="0"/>
                  <a:cs typeface="Consolas" charset="0"/>
                </a:rPr>
                <a:t>(</a:t>
              </a:r>
              <a:r>
                <a:rPr lang="en-US" sz="1600" b="1" dirty="0" err="1">
                  <a:solidFill>
                    <a:schemeClr val="accent2">
                      <a:lumMod val="50000"/>
                    </a:schemeClr>
                  </a:solidFill>
                  <a:latin typeface="Consolas" charset="0"/>
                  <a:ea typeface="Consolas" charset="0"/>
                  <a:cs typeface="Consolas" charset="0"/>
                </a:rPr>
                <a:t>PriceChanged</a:t>
              </a:r>
              <a:r>
                <a:rPr lang="en-US" sz="1600" b="1" dirty="0">
                  <a:solidFill>
                    <a:schemeClr val="accent2">
                      <a:lumMod val="50000"/>
                    </a:schemeClr>
                  </a:solidFill>
                  <a:latin typeface="Consolas" charset="0"/>
                  <a:ea typeface="Consolas" charset="0"/>
                  <a:cs typeface="Consolas" charset="0"/>
                </a:rPr>
                <a:t> != null) </a:t>
              </a:r>
              <a:r>
                <a:rPr lang="en-US" sz="1600" b="1" dirty="0" err="1">
                  <a:solidFill>
                    <a:schemeClr val="accent2">
                      <a:lumMod val="50000"/>
                    </a:schemeClr>
                  </a:solidFill>
                  <a:latin typeface="Consolas" charset="0"/>
                  <a:ea typeface="Consolas" charset="0"/>
                  <a:cs typeface="Consolas" charset="0"/>
                </a:rPr>
                <a:t>PriceChanged</a:t>
              </a:r>
              <a:r>
                <a:rPr lang="en-US" sz="1600" b="1" dirty="0">
                  <a:solidFill>
                    <a:schemeClr val="accent2">
                      <a:lumMod val="50000"/>
                    </a:schemeClr>
                  </a:solidFill>
                  <a:latin typeface="Consolas" charset="0"/>
                  <a:ea typeface="Consolas" charset="0"/>
                  <a:cs typeface="Consolas" charset="0"/>
                </a:rPr>
                <a:t> (this, e); </a:t>
              </a:r>
              <a:endParaRPr lang="en-US" sz="1600" b="1"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p>
          </p:txBody>
        </p:sp>
        <p:sp>
          <p:nvSpPr>
            <p:cNvPr id="10" name="Rectangle 9"/>
            <p:cNvSpPr/>
            <p:nvPr/>
          </p:nvSpPr>
          <p:spPr>
            <a:xfrm>
              <a:off x="4545227" y="849396"/>
              <a:ext cx="4370173" cy="923330"/>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The name must match the name of the event, prefixed with the word </a:t>
              </a:r>
              <a:r>
                <a:rPr lang="en-US" i="1" dirty="0">
                  <a:solidFill>
                    <a:schemeClr val="accent2">
                      <a:lumMod val="50000"/>
                    </a:schemeClr>
                  </a:solidFill>
                  <a:latin typeface="Bradley Hand" charset="0"/>
                  <a:ea typeface="Bradley Hand" charset="0"/>
                  <a:cs typeface="Bradley Hand" charset="0"/>
                </a:rPr>
                <a:t>On</a:t>
              </a:r>
              <a:r>
                <a:rPr lang="en-US" dirty="0">
                  <a:solidFill>
                    <a:schemeClr val="accent2">
                      <a:lumMod val="50000"/>
                    </a:schemeClr>
                  </a:solidFill>
                  <a:latin typeface="Bradley Hand" charset="0"/>
                  <a:ea typeface="Bradley Hand" charset="0"/>
                  <a:cs typeface="Bradley Hand" charset="0"/>
                </a:rPr>
                <a:t>, and then accept a single </a:t>
              </a:r>
              <a:r>
                <a:rPr lang="en-US" dirty="0" err="1">
                  <a:solidFill>
                    <a:schemeClr val="accent2">
                      <a:lumMod val="50000"/>
                    </a:schemeClr>
                  </a:solidFill>
                  <a:latin typeface="Bradley Hand" charset="0"/>
                  <a:ea typeface="Bradley Hand" charset="0"/>
                  <a:cs typeface="Bradley Hand" charset="0"/>
                </a:rPr>
                <a:t>EventArgs</a:t>
              </a:r>
              <a:r>
                <a:rPr lang="en-US" dirty="0">
                  <a:solidFill>
                    <a:schemeClr val="accent2">
                      <a:lumMod val="50000"/>
                    </a:schemeClr>
                  </a:solidFill>
                  <a:latin typeface="Bradley Hand" charset="0"/>
                  <a:ea typeface="Bradley Hand" charset="0"/>
                  <a:cs typeface="Bradley Hand" charset="0"/>
                </a:rPr>
                <a:t> argument </a:t>
              </a:r>
            </a:p>
          </p:txBody>
        </p:sp>
        <p:cxnSp>
          <p:nvCxnSpPr>
            <p:cNvPr id="13" name="Shape 210"/>
            <p:cNvCxnSpPr/>
            <p:nvPr/>
          </p:nvCxnSpPr>
          <p:spPr>
            <a:xfrm flipH="1">
              <a:off x="4953000" y="1772726"/>
              <a:ext cx="1828800" cy="904337"/>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20" name="Rectangle 19"/>
            <p:cNvSpPr/>
            <p:nvPr/>
          </p:nvSpPr>
          <p:spPr>
            <a:xfrm>
              <a:off x="381000" y="4953000"/>
              <a:ext cx="4572000" cy="584775"/>
            </a:xfrm>
            <a:prstGeom prst="rect">
              <a:avLst/>
            </a:prstGeom>
          </p:spPr>
          <p:txBody>
            <a:bodyPr>
              <a:spAutoFit/>
            </a:bodyPr>
            <a:lstStyle/>
            <a:p>
              <a:r>
                <a:rPr lang="en-US" sz="1600" dirty="0" err="1">
                  <a:solidFill>
                    <a:schemeClr val="accent2">
                      <a:lumMod val="50000"/>
                    </a:schemeClr>
                  </a:solidFill>
                  <a:latin typeface="Consolas" charset="0"/>
                  <a:ea typeface="Consolas" charset="0"/>
                  <a:cs typeface="Consolas" charset="0"/>
                </a:rPr>
                <a:t>var</a:t>
              </a:r>
              <a:r>
                <a:rPr lang="en-US" sz="1600" dirty="0">
                  <a:solidFill>
                    <a:schemeClr val="accent2">
                      <a:lumMod val="50000"/>
                    </a:schemeClr>
                  </a:solidFill>
                  <a:latin typeface="Consolas" charset="0"/>
                  <a:ea typeface="Consolas" charset="0"/>
                  <a:cs typeface="Consolas" charset="0"/>
                </a:rPr>
                <a:t> temp = </a:t>
              </a:r>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if (temp != null) temp (this, e); </a:t>
              </a:r>
            </a:p>
          </p:txBody>
        </p:sp>
        <p:sp>
          <p:nvSpPr>
            <p:cNvPr id="21" name="Rectangle 20"/>
            <p:cNvSpPr/>
            <p:nvPr/>
          </p:nvSpPr>
          <p:spPr>
            <a:xfrm>
              <a:off x="5588318" y="5109092"/>
              <a:ext cx="2943434"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In multithreaded scenarios </a:t>
              </a:r>
            </a:p>
          </p:txBody>
        </p:sp>
        <p:cxnSp>
          <p:nvCxnSpPr>
            <p:cNvPr id="22" name="Shape 210"/>
            <p:cNvCxnSpPr>
              <a:stCxn id="21" idx="1"/>
            </p:cNvCxnSpPr>
            <p:nvPr/>
          </p:nvCxnSpPr>
          <p:spPr>
            <a:xfrm flipH="1" flipV="1">
              <a:off x="4114800" y="5245387"/>
              <a:ext cx="1473518" cy="48371"/>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25" name="Rectangle 24"/>
            <p:cNvSpPr/>
            <p:nvPr/>
          </p:nvSpPr>
          <p:spPr>
            <a:xfrm>
              <a:off x="381000" y="5791200"/>
              <a:ext cx="3775393" cy="338554"/>
            </a:xfrm>
            <a:prstGeom prst="rect">
              <a:avLst/>
            </a:prstGeom>
          </p:spPr>
          <p:txBody>
            <a:bodyPr wrap="none">
              <a:spAutoFit/>
            </a:bodyPr>
            <a:lstStyle/>
            <a:p>
              <a:r>
                <a:rPr lang="en-US" sz="1600" dirty="0" err="1">
                  <a:solidFill>
                    <a:schemeClr val="accent2">
                      <a:lumMod val="50000"/>
                    </a:schemeClr>
                  </a:solidFill>
                  <a:latin typeface="Consolas" charset="0"/>
                  <a:ea typeface="Consolas" charset="0"/>
                  <a:cs typeface="Consolas" charset="0"/>
                </a:rPr>
                <a:t>PriceChanged</a:t>
              </a:r>
              <a:r>
                <a:rPr lang="en-US" sz="1600" dirty="0">
                  <a:solidFill>
                    <a:schemeClr val="accent2">
                      <a:lumMod val="50000"/>
                    </a:schemeClr>
                  </a:solidFill>
                  <a:latin typeface="Consolas" charset="0"/>
                  <a:ea typeface="Consolas" charset="0"/>
                  <a:cs typeface="Consolas" charset="0"/>
                </a:rPr>
                <a:t>?.Invoke (this, e); </a:t>
              </a:r>
            </a:p>
          </p:txBody>
        </p:sp>
        <p:cxnSp>
          <p:nvCxnSpPr>
            <p:cNvPr id="26" name="Shape 210"/>
            <p:cNvCxnSpPr>
              <a:stCxn id="21" idx="1"/>
            </p:cNvCxnSpPr>
            <p:nvPr/>
          </p:nvCxnSpPr>
          <p:spPr>
            <a:xfrm flipH="1">
              <a:off x="3733800" y="5293758"/>
              <a:ext cx="1854518" cy="555843"/>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pic>
          <p:nvPicPr>
            <p:cNvPr id="30" name="Picture 29"/>
            <p:cNvPicPr>
              <a:picLocks noChangeAspect="1"/>
            </p:cNvPicPr>
            <p:nvPr/>
          </p:nvPicPr>
          <p:blipFill>
            <a:blip r:embed="rId2"/>
            <a:stretch>
              <a:fillRect/>
            </a:stretch>
          </p:blipFill>
          <p:spPr>
            <a:xfrm>
              <a:off x="3759200" y="3289300"/>
              <a:ext cx="1625600" cy="279400"/>
            </a:xfrm>
            <a:prstGeom prst="rect">
              <a:avLst/>
            </a:prstGeom>
          </p:spPr>
        </p:pic>
        <p:cxnSp>
          <p:nvCxnSpPr>
            <p:cNvPr id="31" name="Shape 210"/>
            <p:cNvCxnSpPr/>
            <p:nvPr/>
          </p:nvCxnSpPr>
          <p:spPr>
            <a:xfrm flipH="1" flipV="1">
              <a:off x="3886200" y="6002001"/>
              <a:ext cx="1219200" cy="9731"/>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
          <p:nvSpPr>
            <p:cNvPr id="33" name="Rectangle 32"/>
            <p:cNvSpPr/>
            <p:nvPr/>
          </p:nvSpPr>
          <p:spPr>
            <a:xfrm>
              <a:off x="5195468" y="5704044"/>
              <a:ext cx="3172663" cy="646331"/>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C# 6.0 </a:t>
              </a:r>
              <a:r>
                <a:rPr lang="mr-IN" dirty="0" smtClean="0">
                  <a:solidFill>
                    <a:schemeClr val="accent2">
                      <a:lumMod val="50000"/>
                    </a:schemeClr>
                  </a:solidFill>
                  <a:latin typeface="Bradley Hand" charset="0"/>
                  <a:ea typeface="Bradley Hand" charset="0"/>
                  <a:cs typeface="Bradley Hand" charset="0"/>
                </a:rPr>
                <a:t>–</a:t>
              </a:r>
              <a:r>
                <a:rPr lang="en-US" dirty="0" smtClean="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now the best </a:t>
              </a:r>
              <a:r>
                <a:rPr lang="en-US" dirty="0" smtClean="0">
                  <a:solidFill>
                    <a:schemeClr val="accent2">
                      <a:lumMod val="50000"/>
                    </a:schemeClr>
                  </a:solidFill>
                  <a:latin typeface="Bradley Hand" charset="0"/>
                  <a:ea typeface="Bradley Hand" charset="0"/>
                  <a:cs typeface="Bradley Hand" charset="0"/>
                </a:rPr>
                <a:t>general </a:t>
              </a:r>
            </a:p>
            <a:p>
              <a:r>
                <a:rPr lang="en-US" dirty="0" smtClean="0">
                  <a:solidFill>
                    <a:schemeClr val="accent2">
                      <a:lumMod val="50000"/>
                    </a:schemeClr>
                  </a:solidFill>
                  <a:latin typeface="Bradley Hand" charset="0"/>
                  <a:ea typeface="Bradley Hand" charset="0"/>
                  <a:cs typeface="Bradley Hand" charset="0"/>
                </a:rPr>
                <a:t>way </a:t>
              </a:r>
              <a:r>
                <a:rPr lang="en-US" dirty="0">
                  <a:solidFill>
                    <a:schemeClr val="accent2">
                      <a:lumMod val="50000"/>
                    </a:schemeClr>
                  </a:solidFill>
                  <a:latin typeface="Bradley Hand" charset="0"/>
                  <a:ea typeface="Bradley Hand" charset="0"/>
                  <a:cs typeface="Bradley Hand" charset="0"/>
                </a:rPr>
                <a:t>to invoke events </a:t>
              </a:r>
            </a:p>
          </p:txBody>
        </p:sp>
      </p:grpSp>
    </p:spTree>
    <p:extLst>
      <p:ext uri="{BB962C8B-B14F-4D97-AF65-F5344CB8AC3E}">
        <p14:creationId xmlns:p14="http://schemas.microsoft.com/office/powerpoint/2010/main" val="1951240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Modifiers </a:t>
            </a:r>
            <a:endParaRPr lang="en-US" dirty="0"/>
          </a:p>
        </p:txBody>
      </p:sp>
      <p:sp>
        <p:nvSpPr>
          <p:cNvPr id="3" name="Rectangle 2"/>
          <p:cNvSpPr/>
          <p:nvPr/>
        </p:nvSpPr>
        <p:spPr>
          <a:xfrm>
            <a:off x="228600" y="1524000"/>
            <a:ext cx="8686800" cy="132343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class Foo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b="1" dirty="0">
                <a:solidFill>
                  <a:schemeClr val="accent2">
                    <a:lumMod val="50000"/>
                  </a:schemeClr>
                </a:solidFill>
                <a:latin typeface="Consolas" charset="0"/>
                <a:ea typeface="Consolas" charset="0"/>
                <a:cs typeface="Consolas" charset="0"/>
              </a:rPr>
              <a:t>static</a:t>
            </a:r>
            <a:r>
              <a:rPr lang="en-US" sz="1600" dirty="0">
                <a:solidFill>
                  <a:schemeClr val="accent2">
                    <a:lumMod val="50000"/>
                  </a:schemeClr>
                </a:solidFill>
                <a:latin typeface="Consolas" charset="0"/>
                <a:ea typeface="Consolas" charset="0"/>
                <a:cs typeface="Consolas" charset="0"/>
              </a:rPr>
              <a:t> event </a:t>
            </a:r>
            <a:r>
              <a:rPr lang="en-US" sz="1600" dirty="0" err="1">
                <a:solidFill>
                  <a:schemeClr val="accent2">
                    <a:lumMod val="50000"/>
                  </a:schemeClr>
                </a:solidFill>
                <a:latin typeface="Consolas" charset="0"/>
                <a:ea typeface="Consolas" charset="0"/>
                <a:cs typeface="Consolas" charset="0"/>
              </a:rPr>
              <a:t>EventHandler</a:t>
            </a:r>
            <a:r>
              <a:rPr lang="en-US" sz="1600" dirty="0">
                <a:solidFill>
                  <a:schemeClr val="accent2">
                    <a:lumMod val="50000"/>
                  </a:schemeClr>
                </a:solidFill>
                <a:latin typeface="Consolas" charset="0"/>
                <a:ea typeface="Consolas" charset="0"/>
                <a:cs typeface="Consolas" charset="0"/>
              </a:rPr>
              <a:t>&lt;</a:t>
            </a:r>
            <a:r>
              <a:rPr lang="en-US" sz="1600" dirty="0" err="1">
                <a:solidFill>
                  <a:schemeClr val="accent2">
                    <a:lumMod val="50000"/>
                  </a:schemeClr>
                </a:solidFill>
                <a:latin typeface="Consolas" charset="0"/>
                <a:ea typeface="Consolas" charset="0"/>
                <a:cs typeface="Consolas" charset="0"/>
              </a:rPr>
              <a:t>EventArgs</a:t>
            </a:r>
            <a:r>
              <a:rPr lang="en-US" sz="1600" dirty="0">
                <a:solidFill>
                  <a:schemeClr val="accent2">
                    <a:lumMod val="50000"/>
                  </a:schemeClr>
                </a:solidFill>
                <a:latin typeface="Consolas" charset="0"/>
                <a:ea typeface="Consolas" charset="0"/>
                <a:cs typeface="Consolas" charset="0"/>
              </a:rPr>
              <a:t>&gt; </a:t>
            </a:r>
            <a:r>
              <a:rPr lang="en-US" sz="1600" dirty="0" err="1">
                <a:solidFill>
                  <a:schemeClr val="accent2">
                    <a:lumMod val="50000"/>
                  </a:schemeClr>
                </a:solidFill>
                <a:latin typeface="Consolas" charset="0"/>
                <a:ea typeface="Consolas" charset="0"/>
                <a:cs typeface="Consolas" charset="0"/>
              </a:rPr>
              <a:t>StaticEvent</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b="1" dirty="0">
                <a:solidFill>
                  <a:schemeClr val="accent2">
                    <a:lumMod val="50000"/>
                  </a:schemeClr>
                </a:solidFill>
                <a:latin typeface="Consolas" charset="0"/>
                <a:ea typeface="Consolas" charset="0"/>
                <a:cs typeface="Consolas" charset="0"/>
              </a:rPr>
              <a:t>virtual</a:t>
            </a:r>
            <a:r>
              <a:rPr lang="en-US" sz="1600" dirty="0">
                <a:solidFill>
                  <a:schemeClr val="accent2">
                    <a:lumMod val="50000"/>
                  </a:schemeClr>
                </a:solidFill>
                <a:latin typeface="Consolas" charset="0"/>
                <a:ea typeface="Consolas" charset="0"/>
                <a:cs typeface="Consolas" charset="0"/>
              </a:rPr>
              <a:t> event </a:t>
            </a:r>
            <a:r>
              <a:rPr lang="en-US" sz="1600" dirty="0" err="1">
                <a:solidFill>
                  <a:schemeClr val="accent2">
                    <a:lumMod val="50000"/>
                  </a:schemeClr>
                </a:solidFill>
                <a:latin typeface="Consolas" charset="0"/>
                <a:ea typeface="Consolas" charset="0"/>
                <a:cs typeface="Consolas" charset="0"/>
              </a:rPr>
              <a:t>EventHandler</a:t>
            </a:r>
            <a:r>
              <a:rPr lang="en-US" sz="1600" dirty="0">
                <a:solidFill>
                  <a:schemeClr val="accent2">
                    <a:lumMod val="50000"/>
                  </a:schemeClr>
                </a:solidFill>
                <a:latin typeface="Consolas" charset="0"/>
                <a:ea typeface="Consolas" charset="0"/>
                <a:cs typeface="Consolas" charset="0"/>
              </a:rPr>
              <a:t>&lt;</a:t>
            </a:r>
            <a:r>
              <a:rPr lang="en-US" sz="1600" dirty="0" err="1">
                <a:solidFill>
                  <a:schemeClr val="accent2">
                    <a:lumMod val="50000"/>
                  </a:schemeClr>
                </a:solidFill>
                <a:latin typeface="Consolas" charset="0"/>
                <a:ea typeface="Consolas" charset="0"/>
                <a:cs typeface="Consolas" charset="0"/>
              </a:rPr>
              <a:t>EventArgs</a:t>
            </a:r>
            <a:r>
              <a:rPr lang="en-US" sz="1600" dirty="0">
                <a:solidFill>
                  <a:schemeClr val="accent2">
                    <a:lumMod val="50000"/>
                  </a:schemeClr>
                </a:solidFill>
                <a:latin typeface="Consolas" charset="0"/>
                <a:ea typeface="Consolas" charset="0"/>
                <a:cs typeface="Consolas" charset="0"/>
              </a:rPr>
              <a:t>&gt; </a:t>
            </a:r>
            <a:r>
              <a:rPr lang="en-US" sz="1600" dirty="0" err="1">
                <a:solidFill>
                  <a:schemeClr val="accent2">
                    <a:lumMod val="50000"/>
                  </a:schemeClr>
                </a:solidFill>
                <a:latin typeface="Consolas" charset="0"/>
                <a:ea typeface="Consolas" charset="0"/>
                <a:cs typeface="Consolas" charset="0"/>
              </a:rPr>
              <a:t>VirtualEvent</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5867400" y="1294539"/>
            <a:ext cx="2743200"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Events </a:t>
            </a:r>
            <a:r>
              <a:rPr lang="en-US" dirty="0">
                <a:solidFill>
                  <a:schemeClr val="accent2">
                    <a:lumMod val="50000"/>
                  </a:schemeClr>
                </a:solidFill>
                <a:latin typeface="Bradley Hand" charset="0"/>
                <a:ea typeface="Bradley Hand" charset="0"/>
                <a:cs typeface="Bradley Hand" charset="0"/>
              </a:rPr>
              <a:t>can </a:t>
            </a:r>
            <a:r>
              <a:rPr lang="en-US" dirty="0" smtClean="0">
                <a:solidFill>
                  <a:schemeClr val="accent2">
                    <a:lumMod val="50000"/>
                  </a:schemeClr>
                </a:solidFill>
                <a:latin typeface="Bradley Hand" charset="0"/>
                <a:ea typeface="Bradley Hand" charset="0"/>
                <a:cs typeface="Bradley Hand" charset="0"/>
              </a:rPr>
              <a:t>be </a:t>
            </a:r>
            <a:r>
              <a:rPr lang="en-US" dirty="0">
                <a:solidFill>
                  <a:schemeClr val="accent2">
                    <a:lumMod val="50000"/>
                  </a:schemeClr>
                </a:solidFill>
                <a:latin typeface="Bradley Hand" charset="0"/>
                <a:ea typeface="Bradley Hand" charset="0"/>
                <a:cs typeface="Bradley Hand" charset="0"/>
              </a:rPr>
              <a:t>static </a:t>
            </a:r>
          </a:p>
        </p:txBody>
      </p:sp>
      <p:sp>
        <p:nvSpPr>
          <p:cNvPr id="5" name="Rectangle 4"/>
          <p:cNvSpPr/>
          <p:nvPr/>
        </p:nvSpPr>
        <p:spPr>
          <a:xfrm>
            <a:off x="5105400" y="3097495"/>
            <a:ext cx="3810000"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Like methods, events can be virtual, overridden, abstract, or </a:t>
            </a:r>
            <a:r>
              <a:rPr lang="en-US" dirty="0" smtClean="0">
                <a:solidFill>
                  <a:schemeClr val="accent2">
                    <a:lumMod val="50000"/>
                  </a:schemeClr>
                </a:solidFill>
                <a:latin typeface="Bradley Hand" charset="0"/>
                <a:ea typeface="Bradley Hand" charset="0"/>
                <a:cs typeface="Bradley Hand" charset="0"/>
              </a:rPr>
              <a:t>sealed</a:t>
            </a:r>
            <a:endParaRPr lang="en-US" dirty="0">
              <a:solidFill>
                <a:schemeClr val="accent2">
                  <a:lumMod val="50000"/>
                </a:schemeClr>
              </a:solidFill>
              <a:latin typeface="Bradley Hand" charset="0"/>
              <a:ea typeface="Bradley Hand" charset="0"/>
              <a:cs typeface="Bradley Hand" charset="0"/>
            </a:endParaRPr>
          </a:p>
        </p:txBody>
      </p:sp>
      <p:cxnSp>
        <p:nvCxnSpPr>
          <p:cNvPr id="6" name="Shape 210"/>
          <p:cNvCxnSpPr>
            <a:stCxn id="4" idx="2"/>
          </p:cNvCxnSpPr>
          <p:nvPr/>
        </p:nvCxnSpPr>
        <p:spPr>
          <a:xfrm flipH="1">
            <a:off x="6019800" y="1663871"/>
            <a:ext cx="1219200" cy="393529"/>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cxnSp>
        <p:nvCxnSpPr>
          <p:cNvPr id="9" name="Shape 210"/>
          <p:cNvCxnSpPr>
            <a:stCxn id="5" idx="0"/>
          </p:cNvCxnSpPr>
          <p:nvPr/>
        </p:nvCxnSpPr>
        <p:spPr>
          <a:xfrm flipH="1" flipV="1">
            <a:off x="6248400" y="2609046"/>
            <a:ext cx="762000" cy="488449"/>
          </a:xfrm>
          <a:prstGeom prst="straightConnector1">
            <a:avLst/>
          </a:prstGeom>
          <a:noFill/>
          <a:ln w="28575" cap="flat" cmpd="sng">
            <a:solidFill>
              <a:schemeClr val="accent2">
                <a:lumMod val="50000"/>
              </a:schemeClr>
            </a:solidFill>
            <a:prstDash val="sysDot"/>
            <a:round/>
            <a:headEnd type="none" w="med" len="med"/>
            <a:tailEnd type="stealth" w="lg" len="lg"/>
          </a:ln>
          <a:effectLst/>
        </p:spPr>
      </p:cxnSp>
    </p:spTree>
    <p:extLst>
      <p:ext uri="{BB962C8B-B14F-4D97-AF65-F5344CB8AC3E}">
        <p14:creationId xmlns:p14="http://schemas.microsoft.com/office/powerpoint/2010/main" val="192922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nvSpPr>
        <p:spPr>
          <a:xfrm>
            <a:off x="224319" y="678779"/>
            <a:ext cx="8726609" cy="2750221"/>
          </a:xfrm>
          <a:prstGeom prst="roundRect">
            <a:avLst>
              <a:gd name="adj" fmla="val 16667"/>
            </a:avLst>
          </a:prstGeom>
          <a:noFill/>
          <a:ln w="9525" cap="flat">
            <a:noFill/>
            <a:prstDash val="solid"/>
            <a:bevel/>
          </a:ln>
          <a:effectLst/>
        </p:spPr>
        <p:txBody>
          <a:bodyPr wrap="square" lIns="0" tIns="0" rIns="0" bIns="0" numCol="1" anchor="ctr">
            <a:noAutofit/>
          </a:bodyPr>
          <a:lstStyle/>
          <a:p>
            <a:pPr algn="just"/>
            <a:r>
              <a:rPr lang="en-US" i="1" dirty="0">
                <a:solidFill>
                  <a:schemeClr val="accent2">
                    <a:lumMod val="50000"/>
                  </a:schemeClr>
                </a:solidFill>
                <a:latin typeface="Calibri" charset="0"/>
                <a:ea typeface="Calibri" charset="0"/>
                <a:cs typeface="Calibri" charset="0"/>
              </a:rPr>
              <a:t>Callback functions are an extremely useful </a:t>
            </a:r>
            <a:r>
              <a:rPr lang="en-US" i="1" dirty="0" smtClean="0">
                <a:solidFill>
                  <a:schemeClr val="accent2">
                    <a:lumMod val="50000"/>
                  </a:schemeClr>
                </a:solidFill>
                <a:latin typeface="Calibri" charset="0"/>
                <a:ea typeface="Calibri" charset="0"/>
                <a:cs typeface="Calibri" charset="0"/>
              </a:rPr>
              <a:t>programming </a:t>
            </a:r>
            <a:r>
              <a:rPr lang="en-US" i="1" dirty="0">
                <a:solidFill>
                  <a:schemeClr val="accent2">
                    <a:lumMod val="50000"/>
                  </a:schemeClr>
                </a:solidFill>
                <a:latin typeface="Calibri" charset="0"/>
                <a:ea typeface="Calibri" charset="0"/>
                <a:cs typeface="Calibri" charset="0"/>
              </a:rPr>
              <a:t>mechanism that has been around for years. The Microsoft .NET Framework exposes a callback function mechanism by using delegates. Unlike callback mechanisms used in other platforms, such</a:t>
            </a:r>
            <a:br>
              <a:rPr lang="en-US" i="1" dirty="0">
                <a:solidFill>
                  <a:schemeClr val="accent2">
                    <a:lumMod val="50000"/>
                  </a:schemeClr>
                </a:solidFill>
                <a:latin typeface="Calibri" charset="0"/>
                <a:ea typeface="Calibri" charset="0"/>
                <a:cs typeface="Calibri" charset="0"/>
              </a:rPr>
            </a:br>
            <a:r>
              <a:rPr lang="en-US" i="1" dirty="0">
                <a:solidFill>
                  <a:schemeClr val="accent2">
                    <a:lumMod val="50000"/>
                  </a:schemeClr>
                </a:solidFill>
                <a:latin typeface="Calibri" charset="0"/>
                <a:ea typeface="Calibri" charset="0"/>
                <a:cs typeface="Calibri" charset="0"/>
              </a:rPr>
              <a:t>as unmanaged C++, delegates offer much more functionality. For example, delegates ensure </a:t>
            </a:r>
            <a:r>
              <a:rPr lang="en-US" i="1" dirty="0" smtClean="0">
                <a:solidFill>
                  <a:schemeClr val="accent2">
                    <a:lumMod val="50000"/>
                  </a:schemeClr>
                </a:solidFill>
                <a:latin typeface="Calibri" charset="0"/>
                <a:ea typeface="Calibri" charset="0"/>
                <a:cs typeface="Calibri" charset="0"/>
              </a:rPr>
              <a:t>that the </a:t>
            </a:r>
            <a:r>
              <a:rPr lang="en-US" i="1" dirty="0">
                <a:solidFill>
                  <a:schemeClr val="accent2">
                    <a:lumMod val="50000"/>
                  </a:schemeClr>
                </a:solidFill>
                <a:latin typeface="Calibri" charset="0"/>
                <a:ea typeface="Calibri" charset="0"/>
                <a:cs typeface="Calibri" charset="0"/>
              </a:rPr>
              <a:t>callback method is type-safe, in keeping with one of the most important goals of the common language runtime (CLR). Delegates also integrate the ability to call multiple methods sequentially and support the calling of static methods as well as instance </a:t>
            </a:r>
            <a:r>
              <a:rPr lang="en-US" i="1" dirty="0" smtClean="0">
                <a:solidFill>
                  <a:schemeClr val="accent2">
                    <a:lumMod val="50000"/>
                  </a:schemeClr>
                </a:solidFill>
                <a:latin typeface="Calibri" charset="0"/>
                <a:ea typeface="Calibri" charset="0"/>
                <a:cs typeface="Calibri" charset="0"/>
              </a:rPr>
              <a:t>methods.</a:t>
            </a:r>
            <a:endParaRPr lang="en-US" i="1" dirty="0">
              <a:solidFill>
                <a:schemeClr val="accent2">
                  <a:lumMod val="50000"/>
                </a:schemeClr>
              </a:solidFill>
              <a:latin typeface="Calibri" charset="0"/>
              <a:ea typeface="Calibri" charset="0"/>
              <a:cs typeface="Calibri" charset="0"/>
            </a:endParaRPr>
          </a:p>
        </p:txBody>
      </p:sp>
      <p:sp>
        <p:nvSpPr>
          <p:cNvPr id="68" name="Shape 68"/>
          <p:cNvSpPr/>
          <p:nvPr/>
        </p:nvSpPr>
        <p:spPr>
          <a:xfrm>
            <a:off x="224320" y="3408218"/>
            <a:ext cx="8726608" cy="2154382"/>
          </a:xfrm>
          <a:prstGeom prst="roundRect">
            <a:avLst>
              <a:gd name="adj" fmla="val 16667"/>
            </a:avLst>
          </a:prstGeom>
          <a:noFill/>
          <a:ln w="9525" cap="flat">
            <a:noFill/>
            <a:prstDash val="solid"/>
            <a:bevel/>
          </a:ln>
          <a:effectLst/>
        </p:spPr>
        <p:txBody>
          <a:bodyPr wrap="square" lIns="0" tIns="0" rIns="0" bIns="0" numCol="1" anchor="ctr">
            <a:noAutofit/>
          </a:bodyPr>
          <a:lstStyle/>
          <a:p>
            <a:pPr algn="just"/>
            <a:r>
              <a:rPr lang="en-US" dirty="0">
                <a:solidFill>
                  <a:schemeClr val="accent2">
                    <a:lumMod val="50000"/>
                  </a:schemeClr>
                </a:solidFill>
                <a:latin typeface="Calibri" charset="0"/>
                <a:ea typeface="Calibri" charset="0"/>
                <a:cs typeface="Calibri" charset="0"/>
              </a:rPr>
              <a:t>A delegate is an object that knows how to call a method.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a:solidFill>
                  <a:schemeClr val="accent2">
                    <a:lumMod val="50000"/>
                  </a:schemeClr>
                </a:solidFill>
                <a:latin typeface="Calibri" charset="0"/>
                <a:ea typeface="Calibri" charset="0"/>
                <a:cs typeface="Calibri" charset="0"/>
              </a:rPr>
              <a:t>A </a:t>
            </a:r>
            <a:r>
              <a:rPr lang="en-US" i="1" dirty="0">
                <a:solidFill>
                  <a:schemeClr val="accent2">
                    <a:lumMod val="50000"/>
                  </a:schemeClr>
                </a:solidFill>
                <a:latin typeface="Calibri" charset="0"/>
                <a:ea typeface="Calibri" charset="0"/>
                <a:cs typeface="Calibri" charset="0"/>
              </a:rPr>
              <a:t>delegate type </a:t>
            </a:r>
            <a:r>
              <a:rPr lang="en-US" dirty="0">
                <a:solidFill>
                  <a:schemeClr val="accent2">
                    <a:lumMod val="50000"/>
                  </a:schemeClr>
                </a:solidFill>
                <a:latin typeface="Calibri" charset="0"/>
                <a:ea typeface="Calibri" charset="0"/>
                <a:cs typeface="Calibri" charset="0"/>
              </a:rPr>
              <a:t>defines the kind of method that </a:t>
            </a:r>
            <a:r>
              <a:rPr lang="en-US" i="1" dirty="0">
                <a:solidFill>
                  <a:schemeClr val="accent2">
                    <a:lumMod val="50000"/>
                  </a:schemeClr>
                </a:solidFill>
                <a:latin typeface="Calibri" charset="0"/>
                <a:ea typeface="Calibri" charset="0"/>
                <a:cs typeface="Calibri" charset="0"/>
              </a:rPr>
              <a:t>delegate instances </a:t>
            </a:r>
            <a:r>
              <a:rPr lang="en-US" dirty="0">
                <a:solidFill>
                  <a:schemeClr val="accent2">
                    <a:lumMod val="50000"/>
                  </a:schemeClr>
                </a:solidFill>
                <a:latin typeface="Calibri" charset="0"/>
                <a:ea typeface="Calibri" charset="0"/>
                <a:cs typeface="Calibri" charset="0"/>
              </a:rPr>
              <a:t>can call. </a:t>
            </a:r>
            <a:r>
              <a:rPr lang="en-US" dirty="0" smtClean="0">
                <a:solidFill>
                  <a:schemeClr val="accent2">
                    <a:lumMod val="50000"/>
                  </a:schemeClr>
                </a:solidFill>
                <a:latin typeface="Calibri" charset="0"/>
                <a:ea typeface="Calibri" charset="0"/>
                <a:cs typeface="Calibri" charset="0"/>
              </a:rPr>
              <a:t>Specifically</a:t>
            </a:r>
            <a:r>
              <a:rPr lang="en-US" dirty="0">
                <a:solidFill>
                  <a:schemeClr val="accent2">
                    <a:lumMod val="50000"/>
                  </a:schemeClr>
                </a:solidFill>
                <a:latin typeface="Calibri" charset="0"/>
                <a:ea typeface="Calibri" charset="0"/>
                <a:cs typeface="Calibri" charset="0"/>
              </a:rPr>
              <a:t>, it defines the method’s </a:t>
            </a:r>
            <a:r>
              <a:rPr lang="en-US" i="1" dirty="0">
                <a:solidFill>
                  <a:schemeClr val="accent2">
                    <a:lumMod val="50000"/>
                  </a:schemeClr>
                </a:solidFill>
                <a:latin typeface="Calibri" charset="0"/>
                <a:ea typeface="Calibri" charset="0"/>
                <a:cs typeface="Calibri" charset="0"/>
              </a:rPr>
              <a:t>return type </a:t>
            </a:r>
            <a:r>
              <a:rPr lang="en-US" dirty="0">
                <a:solidFill>
                  <a:schemeClr val="accent2">
                    <a:lumMod val="50000"/>
                  </a:schemeClr>
                </a:solidFill>
                <a:latin typeface="Calibri" charset="0"/>
                <a:ea typeface="Calibri" charset="0"/>
                <a:cs typeface="Calibri" charset="0"/>
              </a:rPr>
              <a:t>and its </a:t>
            </a:r>
            <a:r>
              <a:rPr lang="en-US" i="1" dirty="0">
                <a:solidFill>
                  <a:schemeClr val="accent2">
                    <a:lumMod val="50000"/>
                  </a:schemeClr>
                </a:solidFill>
                <a:latin typeface="Calibri" charset="0"/>
                <a:ea typeface="Calibri" charset="0"/>
                <a:cs typeface="Calibri" charset="0"/>
              </a:rPr>
              <a:t>parameter types</a:t>
            </a:r>
            <a:r>
              <a:rPr lang="en-US" dirty="0">
                <a:solidFill>
                  <a:schemeClr val="accent2">
                    <a:lumMod val="50000"/>
                  </a:schemeClr>
                </a:solidFill>
                <a:latin typeface="Calibri" charset="0"/>
                <a:ea typeface="Calibri" charset="0"/>
                <a:cs typeface="Calibri" charset="0"/>
              </a:rPr>
              <a:t>. The following defines a delegate type called Transformer: </a:t>
            </a:r>
          </a:p>
        </p:txBody>
      </p:sp>
      <p:sp>
        <p:nvSpPr>
          <p:cNvPr id="3" name="Заголовок 2"/>
          <p:cNvSpPr>
            <a:spLocks noGrp="1"/>
          </p:cNvSpPr>
          <p:nvPr>
            <p:ph type="title"/>
          </p:nvPr>
        </p:nvSpPr>
        <p:spPr/>
        <p:txBody>
          <a:bodyPr/>
          <a:lstStyle/>
          <a:p>
            <a:r>
              <a:rPr lang="en-GB" altLang="en-US" dirty="0"/>
              <a:t>Defining a Delegate</a:t>
            </a:r>
            <a:endParaRPr lang="en-US" dirty="0"/>
          </a:p>
        </p:txBody>
      </p:sp>
    </p:spTree>
    <p:extLst>
      <p:ext uri="{BB962C8B-B14F-4D97-AF65-F5344CB8AC3E}">
        <p14:creationId xmlns:p14="http://schemas.microsoft.com/office/powerpoint/2010/main" val="13743440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Best Practices for Using Events</a:t>
            </a:r>
            <a:endParaRPr lang="en-US" dirty="0"/>
          </a:p>
        </p:txBody>
      </p:sp>
      <p:sp>
        <p:nvSpPr>
          <p:cNvPr id="3" name="Rectangle 2"/>
          <p:cNvSpPr/>
          <p:nvPr/>
        </p:nvSpPr>
        <p:spPr>
          <a:xfrm>
            <a:off x="457200" y="1066800"/>
            <a:ext cx="4733668" cy="1338828"/>
          </a:xfrm>
          <a:prstGeom prst="rect">
            <a:avLst/>
          </a:prstGeom>
        </p:spPr>
        <p:txBody>
          <a:bodyPr wrap="none">
            <a:spAutoFit/>
          </a:bodyPr>
          <a:lstStyle/>
          <a:p>
            <a:pPr>
              <a:lnSpc>
                <a:spcPct val="150000"/>
              </a:lnSpc>
              <a:buClr>
                <a:schemeClr val="hlink"/>
              </a:buClr>
              <a:buSzPct val="90000"/>
            </a:pPr>
            <a:r>
              <a:rPr lang="en-US" altLang="en-US" dirty="0" smtClean="0">
                <a:solidFill>
                  <a:schemeClr val="accent2">
                    <a:lumMod val="50000"/>
                  </a:schemeClr>
                </a:solidFill>
                <a:latin typeface="Calibri" charset="0"/>
                <a:ea typeface="Calibri" charset="0"/>
                <a:cs typeface="Calibri" charset="0"/>
              </a:rPr>
              <a:t>Use </a:t>
            </a:r>
            <a:r>
              <a:rPr lang="en-US" altLang="en-US" dirty="0">
                <a:solidFill>
                  <a:schemeClr val="accent2">
                    <a:lumMod val="50000"/>
                  </a:schemeClr>
                </a:solidFill>
                <a:latin typeface="Calibri" charset="0"/>
                <a:ea typeface="Calibri" charset="0"/>
                <a:cs typeface="Calibri" charset="0"/>
              </a:rPr>
              <a:t>the standard event </a:t>
            </a:r>
            <a:r>
              <a:rPr lang="en-US" altLang="en-US" dirty="0" smtClean="0">
                <a:solidFill>
                  <a:schemeClr val="accent2">
                    <a:lumMod val="50000"/>
                  </a:schemeClr>
                </a:solidFill>
                <a:latin typeface="Calibri" charset="0"/>
                <a:ea typeface="Calibri" charset="0"/>
                <a:cs typeface="Calibri" charset="0"/>
              </a:rPr>
              <a:t>signature</a:t>
            </a:r>
          </a:p>
          <a:p>
            <a:pPr>
              <a:lnSpc>
                <a:spcPct val="150000"/>
              </a:lnSpc>
              <a:buClr>
                <a:schemeClr val="hlink"/>
              </a:buClr>
              <a:buSzPct val="90000"/>
            </a:pPr>
            <a:r>
              <a:rPr lang="en-US" altLang="en-US" dirty="0" smtClean="0">
                <a:solidFill>
                  <a:schemeClr val="accent2">
                    <a:lumMod val="50000"/>
                  </a:schemeClr>
                </a:solidFill>
                <a:latin typeface="Calibri" charset="0"/>
                <a:ea typeface="Calibri" charset="0"/>
                <a:cs typeface="Calibri" charset="0"/>
              </a:rPr>
              <a:t>Use </a:t>
            </a:r>
            <a:r>
              <a:rPr lang="en-US" altLang="en-US" dirty="0">
                <a:solidFill>
                  <a:schemeClr val="accent2">
                    <a:lumMod val="50000"/>
                  </a:schemeClr>
                </a:solidFill>
                <a:latin typeface="Calibri" charset="0"/>
                <a:ea typeface="Calibri" charset="0"/>
                <a:cs typeface="Calibri" charset="0"/>
              </a:rPr>
              <a:t>a protected virtual method to raise an event</a:t>
            </a:r>
          </a:p>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Do not pass null to an </a:t>
            </a:r>
            <a:r>
              <a:rPr lang="en-US" altLang="en-US" dirty="0" smtClean="0">
                <a:solidFill>
                  <a:schemeClr val="accent2">
                    <a:lumMod val="50000"/>
                  </a:schemeClr>
                </a:solidFill>
                <a:latin typeface="Calibri" charset="0"/>
                <a:ea typeface="Calibri" charset="0"/>
                <a:cs typeface="Calibri" charset="0"/>
              </a:rPr>
              <a:t>event</a:t>
            </a:r>
            <a:endParaRPr lang="en-US" altLang="en-US" dirty="0">
              <a:solidFill>
                <a:schemeClr val="accent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132376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66168"/>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0159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GB" altLang="en-US" dirty="0"/>
              <a:t>Defining a Delegate</a:t>
            </a:r>
            <a:endParaRPr lang="en-US" dirty="0"/>
          </a:p>
        </p:txBody>
      </p:sp>
      <p:grpSp>
        <p:nvGrpSpPr>
          <p:cNvPr id="111" name="Group 110"/>
          <p:cNvGrpSpPr/>
          <p:nvPr/>
        </p:nvGrpSpPr>
        <p:grpSpPr>
          <a:xfrm>
            <a:off x="457200" y="838200"/>
            <a:ext cx="8410685" cy="5182584"/>
            <a:chOff x="533400" y="762000"/>
            <a:chExt cx="8410685" cy="5182584"/>
          </a:xfrm>
        </p:grpSpPr>
        <p:sp>
          <p:nvSpPr>
            <p:cNvPr id="16" name="Rectangle 15"/>
            <p:cNvSpPr/>
            <p:nvPr/>
          </p:nvSpPr>
          <p:spPr>
            <a:xfrm>
              <a:off x="1902281" y="1320426"/>
              <a:ext cx="4673074" cy="338554"/>
            </a:xfrm>
            <a:prstGeom prst="rect">
              <a:avLst/>
            </a:prstGeom>
          </p:spPr>
          <p:txBody>
            <a:bodyPr wrap="none">
              <a:spAutoFit/>
            </a:bodyPr>
            <a:lstStyle/>
            <a:p>
              <a:r>
                <a:rPr lang="en-US" sz="1600" dirty="0" smtClean="0">
                  <a:solidFill>
                    <a:schemeClr val="accent2">
                      <a:lumMod val="50000"/>
                    </a:schemeClr>
                  </a:solidFill>
                  <a:latin typeface="Consolas" charset="0"/>
                </a:rPr>
                <a:t>public </a:t>
              </a:r>
              <a:r>
                <a:rPr lang="en-US" sz="1600" b="1" dirty="0" smtClean="0">
                  <a:solidFill>
                    <a:schemeClr val="accent2">
                      <a:lumMod val="50000"/>
                    </a:schemeClr>
                  </a:solidFill>
                  <a:latin typeface="Consolas" charset="0"/>
                </a:rPr>
                <a:t>delegate</a:t>
              </a:r>
              <a:r>
                <a:rPr lang="en-US" sz="1600" dirty="0" smtClean="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a:t>
              </a:r>
              <a:r>
                <a:rPr lang="en-US" sz="1600" b="1" dirty="0" smtClean="0">
                  <a:solidFill>
                    <a:schemeClr val="accent2">
                      <a:lumMod val="50000"/>
                    </a:schemeClr>
                  </a:solidFill>
                  <a:latin typeface="Consolas" charset="0"/>
                </a:rPr>
                <a:t>Transformer</a:t>
              </a:r>
              <a:r>
                <a:rPr lang="en-US" sz="1600" dirty="0" smtClean="0">
                  <a:solidFill>
                    <a:schemeClr val="accent2">
                      <a:lumMod val="50000"/>
                    </a:schemeClr>
                  </a:solidFill>
                  <a:latin typeface="Consolas" charset="0"/>
                </a:rPr>
                <a:t>(</a:t>
              </a:r>
              <a:r>
                <a:rPr lang="en-US" sz="1600" dirty="0" err="1" smtClean="0">
                  <a:solidFill>
                    <a:schemeClr val="accent2">
                      <a:lumMod val="50000"/>
                    </a:schemeClr>
                  </a:solidFill>
                  <a:latin typeface="Consolas" charset="0"/>
                </a:rPr>
                <a:t>int</a:t>
              </a:r>
              <a:r>
                <a:rPr lang="en-US" sz="1600" dirty="0" smtClean="0">
                  <a:solidFill>
                    <a:schemeClr val="accent2">
                      <a:lumMod val="50000"/>
                    </a:schemeClr>
                  </a:solidFill>
                  <a:latin typeface="Consolas" charset="0"/>
                </a:rPr>
                <a:t> </a:t>
              </a:r>
              <a:r>
                <a:rPr lang="en-US" sz="1600" dirty="0">
                  <a:solidFill>
                    <a:schemeClr val="accent2">
                      <a:lumMod val="50000"/>
                    </a:schemeClr>
                  </a:solidFill>
                  <a:latin typeface="Consolas" charset="0"/>
                </a:rPr>
                <a:t>x);</a:t>
              </a:r>
              <a:endParaRPr lang="en-US" sz="1600" dirty="0">
                <a:solidFill>
                  <a:schemeClr val="accent2">
                    <a:lumMod val="50000"/>
                  </a:schemeClr>
                </a:solidFill>
              </a:endParaRPr>
            </a:p>
          </p:txBody>
        </p:sp>
        <p:cxnSp>
          <p:nvCxnSpPr>
            <p:cNvPr id="25" name="Прямая со стрелкой 4"/>
            <p:cNvCxnSpPr>
              <a:stCxn id="57" idx="1"/>
              <a:endCxn id="26" idx="2"/>
            </p:cNvCxnSpPr>
            <p:nvPr/>
          </p:nvCxnSpPr>
          <p:spPr>
            <a:xfrm flipH="1" flipV="1">
              <a:off x="5599690" y="2446007"/>
              <a:ext cx="1131792" cy="40019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6" name="Shape 265"/>
            <p:cNvSpPr/>
            <p:nvPr/>
          </p:nvSpPr>
          <p:spPr>
            <a:xfrm>
              <a:off x="3361596" y="2169008"/>
              <a:ext cx="4476188"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Delegate function signature</a:t>
              </a:r>
              <a:endParaRPr dirty="0">
                <a:solidFill>
                  <a:schemeClr val="accent2">
                    <a:lumMod val="50000"/>
                  </a:schemeClr>
                </a:solidFill>
                <a:latin typeface="Bradley Hand" charset="0"/>
                <a:ea typeface="Bradley Hand" charset="0"/>
                <a:cs typeface="Bradley Hand" charset="0"/>
              </a:endParaRPr>
            </a:p>
          </p:txBody>
        </p:sp>
        <p:sp>
          <p:nvSpPr>
            <p:cNvPr id="17" name="Left Brace 16"/>
            <p:cNvSpPr/>
            <p:nvPr/>
          </p:nvSpPr>
          <p:spPr>
            <a:xfrm rot="16200000">
              <a:off x="5248937" y="342515"/>
              <a:ext cx="451497" cy="3082277"/>
            </a:xfrm>
            <a:prstGeom prst="leftBrace">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Shape 265"/>
            <p:cNvSpPr/>
            <p:nvPr/>
          </p:nvSpPr>
          <p:spPr>
            <a:xfrm>
              <a:off x="533400" y="2298123"/>
              <a:ext cx="2380690"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Access modifier</a:t>
              </a:r>
              <a:endParaRPr dirty="0">
                <a:solidFill>
                  <a:schemeClr val="accent2">
                    <a:lumMod val="50000"/>
                  </a:schemeClr>
                </a:solidFill>
                <a:latin typeface="Bradley Hand" charset="0"/>
                <a:ea typeface="Bradley Hand" charset="0"/>
                <a:cs typeface="Bradley Hand" charset="0"/>
              </a:endParaRPr>
            </a:p>
          </p:txBody>
        </p:sp>
        <p:cxnSp>
          <p:nvCxnSpPr>
            <p:cNvPr id="29" name="Прямая со стрелкой 4"/>
            <p:cNvCxnSpPr/>
            <p:nvPr/>
          </p:nvCxnSpPr>
          <p:spPr>
            <a:xfrm flipV="1">
              <a:off x="1826709" y="1615359"/>
              <a:ext cx="518973" cy="755646"/>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3" name="Shape 265"/>
            <p:cNvSpPr/>
            <p:nvPr/>
          </p:nvSpPr>
          <p:spPr>
            <a:xfrm>
              <a:off x="6491220" y="762000"/>
              <a:ext cx="1823332"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Delegate type</a:t>
              </a:r>
              <a:endParaRPr dirty="0">
                <a:solidFill>
                  <a:schemeClr val="accent2">
                    <a:lumMod val="50000"/>
                  </a:schemeClr>
                </a:solidFill>
                <a:latin typeface="Bradley Hand" charset="0"/>
                <a:ea typeface="Bradley Hand" charset="0"/>
                <a:cs typeface="Bradley Hand" charset="0"/>
              </a:endParaRPr>
            </a:p>
          </p:txBody>
        </p:sp>
        <p:cxnSp>
          <p:nvCxnSpPr>
            <p:cNvPr id="34" name="Прямая со стрелкой 4"/>
            <p:cNvCxnSpPr/>
            <p:nvPr/>
          </p:nvCxnSpPr>
          <p:spPr>
            <a:xfrm flipH="1">
              <a:off x="5246131" y="996911"/>
              <a:ext cx="1341172" cy="34865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333500" y="4496317"/>
              <a:ext cx="6629400" cy="338554"/>
            </a:xfrm>
            <a:prstGeom prst="rect">
              <a:avLst/>
            </a:prstGeom>
          </p:spPr>
          <p:txBody>
            <a:bodyPr wrap="square">
              <a:spAutoFit/>
            </a:bodyPr>
            <a:lstStyle/>
            <a:p>
              <a:r>
                <a:rPr lang="en-US" sz="1600" dirty="0" smtClean="0">
                  <a:solidFill>
                    <a:schemeClr val="accent2">
                      <a:lumMod val="50000"/>
                    </a:schemeClr>
                  </a:solidFill>
                  <a:latin typeface="Consolas" charset="0"/>
                </a:rPr>
                <a:t>Transformer transformer = </a:t>
              </a:r>
              <a:r>
                <a:rPr lang="en-US" sz="1600" dirty="0">
                  <a:solidFill>
                    <a:schemeClr val="accent2">
                      <a:lumMod val="50000"/>
                    </a:schemeClr>
                  </a:solidFill>
                  <a:latin typeface="Consolas" charset="0"/>
                </a:rPr>
                <a:t>new </a:t>
              </a:r>
              <a:r>
                <a:rPr lang="en-US" sz="1600" dirty="0" smtClean="0">
                  <a:solidFill>
                    <a:schemeClr val="accent2">
                      <a:lumMod val="50000"/>
                    </a:schemeClr>
                  </a:solidFill>
                  <a:latin typeface="Consolas" charset="0"/>
                </a:rPr>
                <a:t>Transformer(Square);</a:t>
              </a:r>
              <a:endParaRPr lang="en-US" sz="1600" dirty="0">
                <a:solidFill>
                  <a:schemeClr val="accent2">
                    <a:lumMod val="50000"/>
                  </a:schemeClr>
                </a:solidFill>
              </a:endParaRPr>
            </a:p>
          </p:txBody>
        </p:sp>
        <p:sp>
          <p:nvSpPr>
            <p:cNvPr id="42" name="Rectangle 41"/>
            <p:cNvSpPr/>
            <p:nvPr/>
          </p:nvSpPr>
          <p:spPr>
            <a:xfrm>
              <a:off x="1427775" y="3662633"/>
              <a:ext cx="6629400" cy="338554"/>
            </a:xfrm>
            <a:prstGeom prst="rect">
              <a:avLst/>
            </a:prstGeom>
          </p:spPr>
          <p:txBody>
            <a:bodyPr wrap="square">
              <a:spAutoFit/>
            </a:bodyPr>
            <a:lstStyle/>
            <a:p>
              <a:r>
                <a:rPr lang="en-US" sz="1600" dirty="0" smtClean="0">
                  <a:solidFill>
                    <a:schemeClr val="accent2">
                      <a:lumMod val="50000"/>
                    </a:schemeClr>
                  </a:solidFill>
                  <a:latin typeface="Consolas" charset="0"/>
                </a:rPr>
                <a:t>public static </a:t>
              </a:r>
              <a:r>
                <a:rPr lang="en-US" sz="1600" b="1" dirty="0" err="1">
                  <a:solidFill>
                    <a:schemeClr val="accent2">
                      <a:lumMod val="50000"/>
                    </a:schemeClr>
                  </a:solidFill>
                  <a:latin typeface="Consolas" charset="0"/>
                </a:rPr>
                <a:t>int</a:t>
              </a:r>
              <a:r>
                <a:rPr lang="en-US" sz="1600" b="1" dirty="0">
                  <a:solidFill>
                    <a:schemeClr val="accent2">
                      <a:lumMod val="50000"/>
                    </a:schemeClr>
                  </a:solidFill>
                  <a:latin typeface="Consolas" charset="0"/>
                </a:rPr>
                <a:t> Square(</a:t>
              </a:r>
              <a:r>
                <a:rPr lang="en-US" sz="1600" b="1" dirty="0" err="1">
                  <a:solidFill>
                    <a:schemeClr val="accent2">
                      <a:lumMod val="50000"/>
                    </a:schemeClr>
                  </a:solidFill>
                  <a:latin typeface="Consolas" charset="0"/>
                </a:rPr>
                <a:t>int</a:t>
              </a:r>
              <a:r>
                <a:rPr lang="en-US" sz="1600" b="1" dirty="0">
                  <a:solidFill>
                    <a:schemeClr val="accent2">
                      <a:lumMod val="50000"/>
                    </a:schemeClr>
                  </a:solidFill>
                  <a:latin typeface="Consolas" charset="0"/>
                </a:rPr>
                <a:t> x) </a:t>
              </a:r>
              <a:r>
                <a:rPr lang="en-US" sz="1600" dirty="0" smtClean="0">
                  <a:solidFill>
                    <a:schemeClr val="accent2">
                      <a:lumMod val="50000"/>
                    </a:schemeClr>
                  </a:solidFill>
                  <a:latin typeface="Consolas" charset="0"/>
                </a:rPr>
                <a:t>=&gt; </a:t>
              </a:r>
              <a:r>
                <a:rPr lang="en-US" sz="1600" dirty="0">
                  <a:solidFill>
                    <a:schemeClr val="accent2">
                      <a:lumMod val="50000"/>
                    </a:schemeClr>
                  </a:solidFill>
                  <a:latin typeface="Consolas" charset="0"/>
                </a:rPr>
                <a:t>return x * x</a:t>
              </a:r>
              <a:r>
                <a:rPr lang="en-US" sz="1600" dirty="0" smtClean="0">
                  <a:solidFill>
                    <a:schemeClr val="accent2">
                      <a:lumMod val="50000"/>
                    </a:schemeClr>
                  </a:solidFill>
                  <a:latin typeface="Consolas" charset="0"/>
                </a:rPr>
                <a:t>;</a:t>
              </a:r>
              <a:endParaRPr lang="en-US" sz="1600" dirty="0">
                <a:solidFill>
                  <a:schemeClr val="accent2">
                    <a:lumMod val="50000"/>
                  </a:schemeClr>
                </a:solidFill>
              </a:endParaRPr>
            </a:p>
          </p:txBody>
        </p:sp>
        <p:cxnSp>
          <p:nvCxnSpPr>
            <p:cNvPr id="44" name="Curved Connector 43"/>
            <p:cNvCxnSpPr>
              <a:stCxn id="16" idx="0"/>
              <a:endCxn id="41" idx="1"/>
            </p:cNvCxnSpPr>
            <p:nvPr/>
          </p:nvCxnSpPr>
          <p:spPr>
            <a:xfrm rot="16200000" flipH="1" flipV="1">
              <a:off x="1113575" y="1540351"/>
              <a:ext cx="3345168" cy="2905318"/>
            </a:xfrm>
            <a:prstGeom prst="curvedConnector4">
              <a:avLst>
                <a:gd name="adj1" fmla="val -11390"/>
                <a:gd name="adj2" fmla="val 13171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7" name="Shape 265"/>
            <p:cNvSpPr/>
            <p:nvPr/>
          </p:nvSpPr>
          <p:spPr>
            <a:xfrm>
              <a:off x="6731482" y="2569207"/>
              <a:ext cx="2212603"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Function signature must be same</a:t>
              </a:r>
              <a:endParaRPr dirty="0">
                <a:solidFill>
                  <a:schemeClr val="accent2">
                    <a:lumMod val="50000"/>
                  </a:schemeClr>
                </a:solidFill>
                <a:latin typeface="Bradley Hand" charset="0"/>
                <a:ea typeface="Bradley Hand" charset="0"/>
                <a:cs typeface="Bradley Hand" charset="0"/>
              </a:endParaRPr>
            </a:p>
          </p:txBody>
        </p:sp>
        <p:sp>
          <p:nvSpPr>
            <p:cNvPr id="59" name="Left Brace 58"/>
            <p:cNvSpPr/>
            <p:nvPr/>
          </p:nvSpPr>
          <p:spPr>
            <a:xfrm rot="5400000">
              <a:off x="3761031" y="2426596"/>
              <a:ext cx="345031" cy="2178915"/>
            </a:xfrm>
            <a:prstGeom prst="leftBrace">
              <a:avLst>
                <a:gd name="adj1" fmla="val 8333"/>
                <a:gd name="adj2" fmla="val 50636"/>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Прямая со стрелкой 4"/>
            <p:cNvCxnSpPr>
              <a:stCxn id="57" idx="1"/>
            </p:cNvCxnSpPr>
            <p:nvPr/>
          </p:nvCxnSpPr>
          <p:spPr>
            <a:xfrm flipH="1">
              <a:off x="3880754" y="2846206"/>
              <a:ext cx="2850728" cy="477873"/>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8" name="Shape 265"/>
            <p:cNvSpPr/>
            <p:nvPr/>
          </p:nvSpPr>
          <p:spPr>
            <a:xfrm>
              <a:off x="6731482" y="4836588"/>
              <a:ext cx="2212603" cy="1107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r>
                <a:rPr lang="en-US" dirty="0" smtClean="0">
                  <a:solidFill>
                    <a:schemeClr val="accent2">
                      <a:lumMod val="50000"/>
                    </a:schemeClr>
                  </a:solidFill>
                  <a:latin typeface="Bradley Hand" charset="0"/>
                  <a:ea typeface="Bradley Hand" charset="0"/>
                  <a:cs typeface="Bradley Hand" charset="0"/>
                </a:rPr>
                <a:t>Assigning a method to a delegate variable creates a </a:t>
              </a:r>
              <a:r>
                <a:rPr lang="en-US" dirty="0" err="1" smtClean="0">
                  <a:solidFill>
                    <a:schemeClr val="accent2">
                      <a:lumMod val="50000"/>
                    </a:schemeClr>
                  </a:solidFill>
                  <a:latin typeface="Bradley Hand" charset="0"/>
                  <a:ea typeface="Bradley Hand" charset="0"/>
                  <a:cs typeface="Bradley Hand" charset="0"/>
                </a:rPr>
                <a:t>delegete</a:t>
              </a:r>
              <a:r>
                <a:rPr lang="en-US" dirty="0" smtClean="0">
                  <a:solidFill>
                    <a:schemeClr val="accent2">
                      <a:lumMod val="50000"/>
                    </a:schemeClr>
                  </a:solidFill>
                  <a:latin typeface="Bradley Hand" charset="0"/>
                  <a:ea typeface="Bradley Hand" charset="0"/>
                  <a:cs typeface="Bradley Hand" charset="0"/>
                </a:rPr>
                <a:t> instance</a:t>
              </a:r>
              <a:endParaRPr lang="en-US" dirty="0"/>
            </a:p>
          </p:txBody>
        </p:sp>
        <p:cxnSp>
          <p:nvCxnSpPr>
            <p:cNvPr id="99" name="Прямая со стрелкой 4"/>
            <p:cNvCxnSpPr>
              <a:stCxn id="98" idx="1"/>
              <a:endCxn id="41" idx="2"/>
            </p:cNvCxnSpPr>
            <p:nvPr/>
          </p:nvCxnSpPr>
          <p:spPr>
            <a:xfrm flipH="1" flipV="1">
              <a:off x="4648200" y="4834871"/>
              <a:ext cx="2083282" cy="55571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4168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GB" altLang="en-US" dirty="0"/>
              <a:t>Invoking a Delegate</a:t>
            </a:r>
            <a:endParaRPr lang="en-US" dirty="0"/>
          </a:p>
        </p:txBody>
      </p:sp>
      <p:grpSp>
        <p:nvGrpSpPr>
          <p:cNvPr id="3" name="Group 2"/>
          <p:cNvGrpSpPr/>
          <p:nvPr/>
        </p:nvGrpSpPr>
        <p:grpSpPr>
          <a:xfrm>
            <a:off x="394674" y="994886"/>
            <a:ext cx="8472416" cy="4818982"/>
            <a:chOff x="394674" y="994886"/>
            <a:chExt cx="8472416" cy="4818982"/>
          </a:xfrm>
        </p:grpSpPr>
        <p:grpSp>
          <p:nvGrpSpPr>
            <p:cNvPr id="14" name="Group 13"/>
            <p:cNvGrpSpPr/>
            <p:nvPr/>
          </p:nvGrpSpPr>
          <p:grpSpPr>
            <a:xfrm>
              <a:off x="477622" y="994886"/>
              <a:ext cx="8361577" cy="1223570"/>
              <a:chOff x="559686" y="994886"/>
              <a:chExt cx="7712877" cy="1223570"/>
            </a:xfrm>
          </p:grpSpPr>
          <p:cxnSp>
            <p:nvCxnSpPr>
              <p:cNvPr id="25" name="Прямая со стрелкой 4"/>
              <p:cNvCxnSpPr>
                <a:stCxn id="57" idx="1"/>
                <a:endCxn id="41" idx="3"/>
              </p:cNvCxnSpPr>
              <p:nvPr/>
            </p:nvCxnSpPr>
            <p:spPr>
              <a:xfrm flipH="1" flipV="1">
                <a:off x="4547283" y="1236077"/>
                <a:ext cx="1897784" cy="35808"/>
              </a:xfrm>
              <a:prstGeom prst="straightConnector1">
                <a:avLst/>
              </a:prstGeom>
              <a:ln w="28575">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59686" y="1066800"/>
                <a:ext cx="3987597" cy="338554"/>
              </a:xfrm>
              <a:prstGeom prst="rect">
                <a:avLst/>
              </a:prstGeom>
            </p:spPr>
            <p:txBody>
              <a:bodyPr wrap="square">
                <a:spAutoFit/>
              </a:bodyPr>
              <a:lstStyle/>
              <a:p>
                <a:r>
                  <a:rPr lang="en-US" sz="1600" dirty="0" smtClean="0">
                    <a:solidFill>
                      <a:schemeClr val="accent2">
                        <a:lumMod val="50000"/>
                      </a:schemeClr>
                    </a:solidFill>
                    <a:latin typeface="Consolas" charset="0"/>
                  </a:rPr>
                  <a:t>Transformer </a:t>
                </a:r>
                <a:r>
                  <a:rPr lang="en-US" sz="1600" dirty="0">
                    <a:solidFill>
                      <a:schemeClr val="accent2">
                        <a:lumMod val="50000"/>
                      </a:schemeClr>
                    </a:solidFill>
                    <a:latin typeface="Consolas" charset="0"/>
                  </a:rPr>
                  <a:t>transformer </a:t>
                </a:r>
                <a:r>
                  <a:rPr lang="en-US" sz="1600" dirty="0" smtClean="0">
                    <a:solidFill>
                      <a:schemeClr val="accent2">
                        <a:lumMod val="50000"/>
                      </a:schemeClr>
                    </a:solidFill>
                    <a:latin typeface="Consolas" charset="0"/>
                  </a:rPr>
                  <a:t>= Square;</a:t>
                </a:r>
                <a:endParaRPr lang="en-US" sz="1600" dirty="0">
                  <a:solidFill>
                    <a:schemeClr val="accent2">
                      <a:lumMod val="50000"/>
                    </a:schemeClr>
                  </a:solidFill>
                </a:endParaRPr>
              </a:p>
            </p:txBody>
          </p:sp>
          <p:sp>
            <p:nvSpPr>
              <p:cNvPr id="57" name="Shape 265"/>
              <p:cNvSpPr/>
              <p:nvPr/>
            </p:nvSpPr>
            <p:spPr>
              <a:xfrm>
                <a:off x="6445067" y="994886"/>
                <a:ext cx="1827496"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The statement </a:t>
                </a:r>
              </a:p>
              <a:p>
                <a:pPr algn="ctr"/>
                <a:r>
                  <a:rPr lang="en-US" dirty="0" smtClean="0">
                    <a:solidFill>
                      <a:schemeClr val="accent2">
                        <a:lumMod val="50000"/>
                      </a:schemeClr>
                    </a:solidFill>
                    <a:latin typeface="Bradley Hand" charset="0"/>
                    <a:ea typeface="Bradley Hand" charset="0"/>
                    <a:cs typeface="Bradley Hand" charset="0"/>
                  </a:rPr>
                  <a:t>is shorthand for</a:t>
                </a:r>
                <a:endParaRPr lang="en-US" dirty="0"/>
              </a:p>
            </p:txBody>
          </p:sp>
          <p:cxnSp>
            <p:nvCxnSpPr>
              <p:cNvPr id="62" name="Прямая со стрелкой 4"/>
              <p:cNvCxnSpPr>
                <a:stCxn id="57" idx="2"/>
                <a:endCxn id="19" idx="3"/>
              </p:cNvCxnSpPr>
              <p:nvPr/>
            </p:nvCxnSpPr>
            <p:spPr>
              <a:xfrm flipH="1">
                <a:off x="6655932" y="1548884"/>
                <a:ext cx="702883" cy="500295"/>
              </a:xfrm>
              <a:prstGeom prst="straightConnector1">
                <a:avLst/>
              </a:prstGeom>
              <a:ln w="28575">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59686" y="1879902"/>
                <a:ext cx="6096246" cy="338554"/>
              </a:xfrm>
              <a:prstGeom prst="rect">
                <a:avLst/>
              </a:prstGeom>
            </p:spPr>
            <p:txBody>
              <a:bodyPr wrap="square">
                <a:spAutoFit/>
              </a:bodyPr>
              <a:lstStyle/>
              <a:p>
                <a:r>
                  <a:rPr lang="en-US" sz="1600" dirty="0" smtClean="0">
                    <a:solidFill>
                      <a:schemeClr val="accent2">
                        <a:lumMod val="50000"/>
                      </a:schemeClr>
                    </a:solidFill>
                    <a:latin typeface="Consolas" charset="0"/>
                  </a:rPr>
                  <a:t>Transformer </a:t>
                </a:r>
                <a:r>
                  <a:rPr lang="en-US" sz="1600" dirty="0">
                    <a:solidFill>
                      <a:schemeClr val="accent2">
                        <a:lumMod val="50000"/>
                      </a:schemeClr>
                    </a:solidFill>
                    <a:latin typeface="Consolas" charset="0"/>
                  </a:rPr>
                  <a:t>transformer </a:t>
                </a:r>
                <a:r>
                  <a:rPr lang="en-US" sz="1600" dirty="0" smtClean="0">
                    <a:solidFill>
                      <a:schemeClr val="accent2">
                        <a:lumMod val="50000"/>
                      </a:schemeClr>
                    </a:solidFill>
                    <a:latin typeface="Consolas" charset="0"/>
                  </a:rPr>
                  <a:t>= new </a:t>
                </a:r>
                <a:r>
                  <a:rPr lang="en-US" sz="1600" dirty="0">
                    <a:solidFill>
                      <a:schemeClr val="accent2">
                        <a:lumMod val="50000"/>
                      </a:schemeClr>
                    </a:solidFill>
                    <a:latin typeface="Consolas" charset="0"/>
                  </a:rPr>
                  <a:t>Transformer </a:t>
                </a:r>
                <a:r>
                  <a:rPr lang="en-US" sz="1600" dirty="0" smtClean="0">
                    <a:solidFill>
                      <a:schemeClr val="accent2">
                        <a:lumMod val="50000"/>
                      </a:schemeClr>
                    </a:solidFill>
                    <a:latin typeface="Consolas" charset="0"/>
                  </a:rPr>
                  <a:t>(Square);</a:t>
                </a:r>
                <a:endParaRPr lang="en-US" sz="1600" dirty="0">
                  <a:solidFill>
                    <a:schemeClr val="accent2">
                      <a:lumMod val="50000"/>
                    </a:schemeClr>
                  </a:solidFill>
                </a:endParaRPr>
              </a:p>
            </p:txBody>
          </p:sp>
        </p:grpSp>
        <p:grpSp>
          <p:nvGrpSpPr>
            <p:cNvPr id="50" name="Group 49"/>
            <p:cNvGrpSpPr/>
            <p:nvPr/>
          </p:nvGrpSpPr>
          <p:grpSpPr>
            <a:xfrm>
              <a:off x="394674" y="4662212"/>
              <a:ext cx="8354651" cy="1151656"/>
              <a:chOff x="484548" y="2693004"/>
              <a:chExt cx="8354651" cy="1151656"/>
            </a:xfrm>
          </p:grpSpPr>
          <p:sp>
            <p:nvSpPr>
              <p:cNvPr id="18" name="Rectangle 17"/>
              <p:cNvSpPr/>
              <p:nvPr/>
            </p:nvSpPr>
            <p:spPr>
              <a:xfrm>
                <a:off x="6754088" y="2693004"/>
                <a:ext cx="2085111" cy="369332"/>
              </a:xfrm>
              <a:prstGeom prst="rect">
                <a:avLst/>
              </a:prstGeom>
            </p:spPr>
            <p:txBody>
              <a:bodyPr wrap="square">
                <a:spAutoFit/>
              </a:bodyPr>
              <a:lstStyle/>
              <a:p>
                <a:r>
                  <a:rPr lang="en-US" b="1" dirty="0">
                    <a:solidFill>
                      <a:srgbClr val="486A80"/>
                    </a:solidFill>
                    <a:latin typeface="Bradley Hand" charset="0"/>
                    <a:ea typeface="Bradley Hand" charset="0"/>
                    <a:cs typeface="Bradley Hand" charset="0"/>
                  </a:rPr>
                  <a:t>Invoking </a:t>
                </a:r>
                <a:r>
                  <a:rPr lang="en-US" b="1" dirty="0" smtClean="0">
                    <a:solidFill>
                      <a:srgbClr val="486A80"/>
                    </a:solidFill>
                    <a:latin typeface="Bradley Hand" charset="0"/>
                    <a:ea typeface="Bradley Hand" charset="0"/>
                    <a:cs typeface="Bradley Hand" charset="0"/>
                  </a:rPr>
                  <a:t>Delegate</a:t>
                </a:r>
                <a:endParaRPr lang="en-US" b="1" dirty="0">
                  <a:solidFill>
                    <a:srgbClr val="486A80"/>
                  </a:solidFill>
                  <a:latin typeface="Bradley Hand" charset="0"/>
                  <a:ea typeface="Bradley Hand" charset="0"/>
                  <a:cs typeface="Bradley Hand" charset="0"/>
                </a:endParaRPr>
              </a:p>
            </p:txBody>
          </p:sp>
          <p:sp>
            <p:nvSpPr>
              <p:cNvPr id="24" name="Rectangle 23"/>
              <p:cNvSpPr/>
              <p:nvPr/>
            </p:nvSpPr>
            <p:spPr>
              <a:xfrm>
                <a:off x="484548" y="2693004"/>
                <a:ext cx="5230452" cy="338554"/>
              </a:xfrm>
              <a:prstGeom prst="rect">
                <a:avLst/>
              </a:prstGeom>
            </p:spPr>
            <p:txBody>
              <a:bodyPr wrap="square">
                <a:spAutoFit/>
              </a:bodyPr>
              <a:lstStyle/>
              <a:p>
                <a:r>
                  <a:rPr lang="mr-IN" sz="1600" dirty="0" err="1">
                    <a:solidFill>
                      <a:schemeClr val="accent2">
                        <a:lumMod val="50000"/>
                      </a:schemeClr>
                    </a:solidFill>
                    <a:latin typeface="Consolas" charset="0"/>
                    <a:ea typeface="Consolas" charset="0"/>
                    <a:cs typeface="Consolas" charset="0"/>
                  </a:rPr>
                  <a:t>if</a:t>
                </a:r>
                <a:r>
                  <a:rPr lang="mr-IN" sz="1600" dirty="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rPr>
                  <a:t>transformer </a:t>
                </a:r>
                <a:r>
                  <a:rPr lang="mr-IN" sz="1600" dirty="0" smtClean="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null</a:t>
                </a:r>
                <a:r>
                  <a:rPr lang="mr-IN" sz="1600"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rPr>
                  <a:t>transformer</a:t>
                </a:r>
                <a:r>
                  <a:rPr lang="mr-IN" sz="1600" dirty="0" smtClean="0">
                    <a:solidFill>
                      <a:schemeClr val="accent2">
                        <a:lumMod val="50000"/>
                      </a:schemeClr>
                    </a:solidFill>
                    <a:latin typeface="Consolas" charset="0"/>
                    <a:ea typeface="Consolas" charset="0"/>
                    <a:cs typeface="Consolas" charset="0"/>
                  </a:rPr>
                  <a:t>(1);</a:t>
                </a:r>
                <a:endParaRPr lang="mr-IN" sz="1600" dirty="0">
                  <a:solidFill>
                    <a:schemeClr val="accent2">
                      <a:lumMod val="50000"/>
                    </a:schemeClr>
                  </a:solidFill>
                  <a:latin typeface="Consolas" charset="0"/>
                  <a:ea typeface="Consolas" charset="0"/>
                  <a:cs typeface="Consolas" charset="0"/>
                </a:endParaRPr>
              </a:p>
            </p:txBody>
          </p:sp>
          <p:sp>
            <p:nvSpPr>
              <p:cNvPr id="47" name="Rectangle 46"/>
              <p:cNvSpPr/>
              <p:nvPr/>
            </p:nvSpPr>
            <p:spPr>
              <a:xfrm>
                <a:off x="498403" y="3506106"/>
                <a:ext cx="3138416" cy="33855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t</a:t>
                </a:r>
                <a:r>
                  <a:rPr lang="mr-IN" sz="1600" dirty="0" err="1" smtClean="0">
                    <a:solidFill>
                      <a:schemeClr val="accent2">
                        <a:lumMod val="50000"/>
                      </a:schemeClr>
                    </a:solidFill>
                    <a:latin typeface="Consolas" charset="0"/>
                    <a:ea typeface="Consolas" charset="0"/>
                    <a:cs typeface="Consolas" charset="0"/>
                  </a:rPr>
                  <a:t>r</a:t>
                </a:r>
                <a:r>
                  <a:rPr lang="en-US" sz="1600" dirty="0" err="1" smtClean="0">
                    <a:solidFill>
                      <a:schemeClr val="accent2">
                        <a:lumMod val="50000"/>
                      </a:schemeClr>
                    </a:solidFill>
                    <a:latin typeface="Consolas" charset="0"/>
                    <a:ea typeface="Consolas" charset="0"/>
                    <a:cs typeface="Consolas" charset="0"/>
                  </a:rPr>
                  <a:t>ansformer</a:t>
                </a:r>
                <a:r>
                  <a:rPr lang="mr-IN" sz="1600" dirty="0" smtClean="0">
                    <a:solidFill>
                      <a:schemeClr val="accent2">
                        <a:lumMod val="50000"/>
                      </a:schemeClr>
                    </a:solidFill>
                    <a:latin typeface="Consolas" charset="0"/>
                    <a:ea typeface="Consolas" charset="0"/>
                    <a:cs typeface="Consolas" charset="0"/>
                  </a:rPr>
                  <a:t>?.</a:t>
                </a:r>
                <a:r>
                  <a:rPr lang="mr-IN" sz="1600" dirty="0" err="1">
                    <a:solidFill>
                      <a:schemeClr val="accent2">
                        <a:lumMod val="50000"/>
                      </a:schemeClr>
                    </a:solidFill>
                    <a:latin typeface="Consolas" charset="0"/>
                    <a:ea typeface="Consolas" charset="0"/>
                    <a:cs typeface="Consolas" charset="0"/>
                  </a:rPr>
                  <a:t>Invoke</a:t>
                </a:r>
                <a:r>
                  <a:rPr lang="mr-IN" sz="1600" dirty="0">
                    <a:solidFill>
                      <a:schemeClr val="accent2">
                        <a:lumMod val="50000"/>
                      </a:schemeClr>
                    </a:solidFill>
                    <a:latin typeface="Consolas" charset="0"/>
                    <a:ea typeface="Consolas" charset="0"/>
                    <a:cs typeface="Consolas" charset="0"/>
                  </a:rPr>
                  <a:t>(2);</a:t>
                </a:r>
                <a:endParaRPr lang="en-US" sz="1600" dirty="0">
                  <a:solidFill>
                    <a:schemeClr val="accent2">
                      <a:lumMod val="50000"/>
                    </a:schemeClr>
                  </a:solidFill>
                  <a:latin typeface="Consolas" charset="0"/>
                  <a:ea typeface="Consolas" charset="0"/>
                  <a:cs typeface="Consolas" charset="0"/>
                </a:endParaRPr>
              </a:p>
            </p:txBody>
          </p:sp>
          <p:cxnSp>
            <p:nvCxnSpPr>
              <p:cNvPr id="48" name="Прямая со стрелкой 4"/>
              <p:cNvCxnSpPr>
                <a:stCxn id="18" idx="1"/>
                <a:endCxn id="24" idx="3"/>
              </p:cNvCxnSpPr>
              <p:nvPr/>
            </p:nvCxnSpPr>
            <p:spPr>
              <a:xfrm flipH="1" flipV="1">
                <a:off x="5715000" y="2862281"/>
                <a:ext cx="1039088" cy="1538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4" name="Прямая со стрелкой 4"/>
              <p:cNvCxnSpPr>
                <a:stCxn id="18" idx="2"/>
                <a:endCxn id="47" idx="3"/>
              </p:cNvCxnSpPr>
              <p:nvPr/>
            </p:nvCxnSpPr>
            <p:spPr>
              <a:xfrm flipH="1">
                <a:off x="3636819" y="3062336"/>
                <a:ext cx="4159825" cy="61304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8" name="Group 67"/>
            <p:cNvGrpSpPr/>
            <p:nvPr/>
          </p:nvGrpSpPr>
          <p:grpSpPr>
            <a:xfrm>
              <a:off x="477622" y="2857251"/>
              <a:ext cx="8389468" cy="1169551"/>
              <a:chOff x="470513" y="2872271"/>
              <a:chExt cx="8389468" cy="1169551"/>
            </a:xfrm>
          </p:grpSpPr>
          <p:sp>
            <p:nvSpPr>
              <p:cNvPr id="60" name="Rectangle 59"/>
              <p:cNvSpPr/>
              <p:nvPr/>
            </p:nvSpPr>
            <p:spPr>
              <a:xfrm>
                <a:off x="6774870" y="2872271"/>
                <a:ext cx="2085111" cy="646331"/>
              </a:xfrm>
              <a:prstGeom prst="rect">
                <a:avLst/>
              </a:prstGeom>
            </p:spPr>
            <p:txBody>
              <a:bodyPr wrap="square">
                <a:spAutoFit/>
              </a:bodyPr>
              <a:lstStyle/>
              <a:p>
                <a:r>
                  <a:rPr lang="en-US" b="1" dirty="0">
                    <a:solidFill>
                      <a:srgbClr val="486A80"/>
                    </a:solidFill>
                    <a:latin typeface="Bradley Hand" charset="0"/>
                    <a:ea typeface="Bradley Hand" charset="0"/>
                    <a:cs typeface="Bradley Hand" charset="0"/>
                  </a:rPr>
                  <a:t>Invoking </a:t>
                </a:r>
                <a:r>
                  <a:rPr lang="en-US" b="1" dirty="0" smtClean="0">
                    <a:solidFill>
                      <a:srgbClr val="486A80"/>
                    </a:solidFill>
                    <a:latin typeface="Bradley Hand" charset="0"/>
                    <a:ea typeface="Bradley Hand" charset="0"/>
                    <a:cs typeface="Bradley Hand" charset="0"/>
                  </a:rPr>
                  <a:t>Delegate</a:t>
                </a:r>
              </a:p>
              <a:p>
                <a:pPr algn="ctr"/>
                <a:r>
                  <a:rPr lang="en-US" dirty="0">
                    <a:solidFill>
                      <a:schemeClr val="accent2">
                        <a:lumMod val="50000"/>
                      </a:schemeClr>
                    </a:solidFill>
                    <a:latin typeface="Bradley Hand" charset="0"/>
                    <a:ea typeface="Bradley Hand" charset="0"/>
                    <a:cs typeface="Bradley Hand" charset="0"/>
                  </a:rPr>
                  <a:t>is shorthand </a:t>
                </a:r>
                <a:r>
                  <a:rPr lang="en-US" dirty="0" smtClean="0">
                    <a:solidFill>
                      <a:schemeClr val="accent2">
                        <a:lumMod val="50000"/>
                      </a:schemeClr>
                    </a:solidFill>
                    <a:latin typeface="Bradley Hand" charset="0"/>
                    <a:ea typeface="Bradley Hand" charset="0"/>
                    <a:cs typeface="Bradley Hand" charset="0"/>
                  </a:rPr>
                  <a:t>for</a:t>
                </a:r>
                <a:endParaRPr lang="en-US" dirty="0"/>
              </a:p>
            </p:txBody>
          </p:sp>
          <p:sp>
            <p:nvSpPr>
              <p:cNvPr id="61" name="Rectangle 60"/>
              <p:cNvSpPr/>
              <p:nvPr/>
            </p:nvSpPr>
            <p:spPr>
              <a:xfrm>
                <a:off x="505330" y="2872271"/>
                <a:ext cx="2109716" cy="338554"/>
              </a:xfrm>
              <a:prstGeom prst="rect">
                <a:avLst/>
              </a:prstGeom>
            </p:spPr>
            <p:txBody>
              <a:bodyPr wrap="square">
                <a:spAutoFit/>
              </a:bodyPr>
              <a:lstStyle/>
              <a:p>
                <a:r>
                  <a:rPr lang="en-US" sz="1600" dirty="0" smtClean="0">
                    <a:solidFill>
                      <a:schemeClr val="accent2">
                        <a:lumMod val="50000"/>
                      </a:schemeClr>
                    </a:solidFill>
                    <a:latin typeface="Consolas" charset="0"/>
                  </a:rPr>
                  <a:t>transformer</a:t>
                </a:r>
                <a:r>
                  <a:rPr lang="mr-IN" sz="1600" dirty="0" smtClean="0">
                    <a:solidFill>
                      <a:schemeClr val="accent2">
                        <a:lumMod val="50000"/>
                      </a:schemeClr>
                    </a:solidFill>
                    <a:latin typeface="Consolas" charset="0"/>
                    <a:ea typeface="Consolas" charset="0"/>
                    <a:cs typeface="Consolas" charset="0"/>
                  </a:rPr>
                  <a:t>(1);</a:t>
                </a:r>
                <a:endParaRPr lang="mr-IN" sz="1600" dirty="0">
                  <a:solidFill>
                    <a:schemeClr val="accent2">
                      <a:lumMod val="50000"/>
                    </a:schemeClr>
                  </a:solidFill>
                  <a:latin typeface="Consolas" charset="0"/>
                  <a:ea typeface="Consolas" charset="0"/>
                  <a:cs typeface="Consolas" charset="0"/>
                </a:endParaRPr>
              </a:p>
            </p:txBody>
          </p:sp>
          <p:sp>
            <p:nvSpPr>
              <p:cNvPr id="63" name="Rectangle 62"/>
              <p:cNvSpPr/>
              <p:nvPr/>
            </p:nvSpPr>
            <p:spPr>
              <a:xfrm>
                <a:off x="470513" y="3703268"/>
                <a:ext cx="3138416" cy="338554"/>
              </a:xfrm>
              <a:prstGeom prst="rect">
                <a:avLst/>
              </a:prstGeom>
            </p:spPr>
            <p:txBody>
              <a:bodyPr wrap="square">
                <a:spAutoFit/>
              </a:bodyPr>
              <a:lstStyle/>
              <a:p>
                <a:r>
                  <a:rPr lang="en-US" sz="1600" dirty="0" err="1">
                    <a:solidFill>
                      <a:schemeClr val="accent2">
                        <a:lumMod val="50000"/>
                      </a:schemeClr>
                    </a:solidFill>
                    <a:latin typeface="Consolas" charset="0"/>
                    <a:ea typeface="Consolas" charset="0"/>
                    <a:cs typeface="Consolas" charset="0"/>
                  </a:rPr>
                  <a:t>t</a:t>
                </a:r>
                <a:r>
                  <a:rPr lang="mr-IN" sz="1600" dirty="0" err="1" smtClean="0">
                    <a:solidFill>
                      <a:schemeClr val="accent2">
                        <a:lumMod val="50000"/>
                      </a:schemeClr>
                    </a:solidFill>
                    <a:latin typeface="Consolas" charset="0"/>
                    <a:ea typeface="Consolas" charset="0"/>
                    <a:cs typeface="Consolas" charset="0"/>
                  </a:rPr>
                  <a:t>r</a:t>
                </a:r>
                <a:r>
                  <a:rPr lang="en-US" sz="1600" dirty="0" err="1" smtClean="0">
                    <a:solidFill>
                      <a:schemeClr val="accent2">
                        <a:lumMod val="50000"/>
                      </a:schemeClr>
                    </a:solidFill>
                    <a:latin typeface="Consolas" charset="0"/>
                    <a:ea typeface="Consolas" charset="0"/>
                    <a:cs typeface="Consolas" charset="0"/>
                  </a:rPr>
                  <a:t>ansformer</a:t>
                </a:r>
                <a:r>
                  <a:rPr lang="mr-IN" sz="1600" dirty="0" smtClean="0">
                    <a:solidFill>
                      <a:schemeClr val="accent2">
                        <a:lumMod val="50000"/>
                      </a:schemeClr>
                    </a:solidFill>
                    <a:latin typeface="Consolas" charset="0"/>
                    <a:ea typeface="Consolas" charset="0"/>
                    <a:cs typeface="Consolas" charset="0"/>
                  </a:rPr>
                  <a:t>.</a:t>
                </a:r>
                <a:r>
                  <a:rPr lang="mr-IN" sz="1600" dirty="0" err="1" smtClean="0">
                    <a:solidFill>
                      <a:schemeClr val="accent2">
                        <a:lumMod val="50000"/>
                      </a:schemeClr>
                    </a:solidFill>
                    <a:latin typeface="Consolas" charset="0"/>
                    <a:ea typeface="Consolas" charset="0"/>
                    <a:cs typeface="Consolas" charset="0"/>
                  </a:rPr>
                  <a:t>Invoke</a:t>
                </a:r>
                <a:r>
                  <a:rPr lang="mr-IN" sz="1600" dirty="0" smtClean="0">
                    <a:solidFill>
                      <a:schemeClr val="accent2">
                        <a:lumMod val="50000"/>
                      </a:schemeClr>
                    </a:solidFill>
                    <a:latin typeface="Consolas" charset="0"/>
                    <a:ea typeface="Consolas" charset="0"/>
                    <a:cs typeface="Consolas" charset="0"/>
                  </a:rPr>
                  <a:t>(2</a:t>
                </a:r>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cxnSp>
            <p:nvCxnSpPr>
              <p:cNvPr id="64" name="Прямая со стрелкой 4"/>
              <p:cNvCxnSpPr>
                <a:endCxn id="61" idx="3"/>
              </p:cNvCxnSpPr>
              <p:nvPr/>
            </p:nvCxnSpPr>
            <p:spPr>
              <a:xfrm flipH="1" flipV="1">
                <a:off x="2615046" y="3041548"/>
                <a:ext cx="4159824" cy="1538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6" name="Прямая со стрелкой 4"/>
              <p:cNvCxnSpPr>
                <a:stCxn id="60" idx="2"/>
              </p:cNvCxnSpPr>
              <p:nvPr/>
            </p:nvCxnSpPr>
            <p:spPr>
              <a:xfrm flipH="1">
                <a:off x="3352800" y="3518602"/>
                <a:ext cx="4464626" cy="369332"/>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53434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Delegates in Depth</a:t>
            </a:r>
            <a:endParaRPr lang="en-US" dirty="0"/>
          </a:p>
        </p:txBody>
      </p:sp>
      <p:grpSp>
        <p:nvGrpSpPr>
          <p:cNvPr id="14" name="Group 13"/>
          <p:cNvGrpSpPr/>
          <p:nvPr/>
        </p:nvGrpSpPr>
        <p:grpSpPr>
          <a:xfrm>
            <a:off x="304800" y="1066800"/>
            <a:ext cx="8229600" cy="4267199"/>
            <a:chOff x="304800" y="1066800"/>
            <a:chExt cx="8015161" cy="4267199"/>
          </a:xfrm>
        </p:grpSpPr>
        <p:sp>
          <p:nvSpPr>
            <p:cNvPr id="20" name="Shape 80"/>
            <p:cNvSpPr/>
            <p:nvPr/>
          </p:nvSpPr>
          <p:spPr>
            <a:xfrm>
              <a:off x="304800" y="2285999"/>
              <a:ext cx="7696200" cy="3048000"/>
            </a:xfrm>
            <a:prstGeom prst="flowChartDocument">
              <a:avLst/>
            </a:prstGeom>
            <a:noFill/>
            <a:ln w="9525" cap="flat" cmpd="sng">
              <a:no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6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None/>
              </a:pPr>
              <a:endParaRPr sz="16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public class </a:t>
              </a:r>
              <a:r>
                <a:rPr lang="en-US" sz="1600" b="1" dirty="0">
                  <a:solidFill>
                    <a:schemeClr val="accent2">
                      <a:lumMod val="50000"/>
                    </a:schemeClr>
                  </a:solidFill>
                  <a:latin typeface="Consolas"/>
                  <a:ea typeface="Consolas"/>
                  <a:cs typeface="Consolas"/>
                  <a:sym typeface="Consolas"/>
                </a:rPr>
                <a:t>Transformer</a:t>
              </a:r>
              <a:r>
                <a:rPr lang="en-US" sz="1600" dirty="0" smtClean="0">
                  <a:solidFill>
                    <a:schemeClr val="accent2">
                      <a:lumMod val="50000"/>
                    </a:schemeClr>
                  </a:solidFill>
                  <a:latin typeface="Consolas"/>
                  <a:ea typeface="Consolas"/>
                  <a:cs typeface="Consolas"/>
                  <a:sym typeface="Consolas"/>
                </a:rPr>
                <a:t>: </a:t>
              </a:r>
              <a:r>
                <a:rPr lang="en-US" sz="1600" dirty="0" err="1">
                  <a:solidFill>
                    <a:schemeClr val="accent2">
                      <a:lumMod val="50000"/>
                    </a:schemeClr>
                  </a:solidFill>
                  <a:latin typeface="Consolas"/>
                  <a:ea typeface="Consolas"/>
                  <a:cs typeface="Consolas"/>
                  <a:sym typeface="Consolas"/>
                </a:rPr>
                <a:t>MulticastDelegate</a:t>
              </a:r>
              <a:endParaRPr lang="en-US" sz="16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public </a:t>
              </a:r>
              <a:r>
                <a:rPr lang="en-US" sz="1600" b="1" dirty="0" smtClean="0">
                  <a:solidFill>
                    <a:schemeClr val="accent2">
                      <a:lumMod val="50000"/>
                    </a:schemeClr>
                  </a:solidFill>
                  <a:latin typeface="Consolas"/>
                  <a:ea typeface="Consolas"/>
                  <a:cs typeface="Consolas"/>
                  <a:sym typeface="Consolas"/>
                </a:rPr>
                <a:t>Transformer</a:t>
              </a:r>
              <a:r>
                <a:rPr lang="en-US" sz="1600" dirty="0" smtClean="0">
                  <a:solidFill>
                    <a:schemeClr val="accent2">
                      <a:lumMod val="50000"/>
                    </a:schemeClr>
                  </a:solidFill>
                  <a:latin typeface="Consolas"/>
                  <a:ea typeface="Consolas"/>
                  <a:cs typeface="Consolas"/>
                  <a:sym typeface="Consolas"/>
                </a:rPr>
                <a:t>(Object </a:t>
              </a:r>
              <a:r>
                <a:rPr lang="en-US" sz="1600" dirty="0">
                  <a:solidFill>
                    <a:schemeClr val="accent2">
                      <a:lumMod val="50000"/>
                    </a:schemeClr>
                  </a:solidFill>
                  <a:latin typeface="Consolas"/>
                  <a:ea typeface="Consolas"/>
                  <a:cs typeface="Consolas"/>
                  <a:sym typeface="Consolas"/>
                </a:rPr>
                <a:t>object, </a:t>
              </a:r>
              <a:r>
                <a:rPr lang="en-US" sz="1600" dirty="0" err="1">
                  <a:solidFill>
                    <a:schemeClr val="accent2">
                      <a:lumMod val="50000"/>
                    </a:schemeClr>
                  </a:solidFill>
                  <a:latin typeface="Consolas"/>
                  <a:ea typeface="Consolas"/>
                  <a:cs typeface="Consolas"/>
                  <a:sym typeface="Consolas"/>
                </a:rPr>
                <a:t>IntPtr</a:t>
              </a:r>
              <a:r>
                <a:rPr lang="en-US" sz="1600" dirty="0">
                  <a:solidFill>
                    <a:schemeClr val="accent2">
                      <a:lumMod val="50000"/>
                    </a:schemeClr>
                  </a:solidFill>
                  <a:latin typeface="Consolas"/>
                  <a:ea typeface="Consolas"/>
                  <a:cs typeface="Consolas"/>
                  <a:sym typeface="Consolas"/>
                </a:rPr>
                <a:t> method);</a:t>
              </a:r>
            </a:p>
            <a:p>
              <a:pPr lvl="0">
                <a:spcBef>
                  <a:spcPts val="0"/>
                </a:spcBef>
                <a:spcAft>
                  <a:spcPts val="0"/>
                </a:spcAft>
                <a:buSzPct val="25000"/>
              </a:pPr>
              <a:r>
                <a:rPr lang="en-US" sz="1600" dirty="0">
                  <a:solidFill>
                    <a:schemeClr val="accent2">
                      <a:lumMod val="50000"/>
                    </a:schemeClr>
                  </a:solidFill>
                  <a:latin typeface="Consolas"/>
                  <a:ea typeface="Consolas"/>
                  <a:cs typeface="Consolas"/>
                  <a:sym typeface="Consolas"/>
                </a:rPr>
                <a:t>    public virtual </a:t>
              </a:r>
              <a:r>
                <a:rPr lang="en-US" sz="1600" dirty="0" smtClean="0">
                  <a:solidFill>
                    <a:schemeClr val="accent2">
                      <a:lumMod val="50000"/>
                    </a:schemeClr>
                  </a:solidFill>
                  <a:latin typeface="Consolas"/>
                  <a:ea typeface="Consolas"/>
                  <a:cs typeface="Consolas"/>
                  <a:sym typeface="Consolas"/>
                </a:rPr>
                <a:t>Int32 </a:t>
              </a:r>
              <a:r>
                <a:rPr lang="en-US" sz="1600" b="1" dirty="0" smtClean="0">
                  <a:solidFill>
                    <a:schemeClr val="accent2">
                      <a:lumMod val="50000"/>
                    </a:schemeClr>
                  </a:solidFill>
                  <a:latin typeface="Consolas"/>
                  <a:ea typeface="Consolas"/>
                  <a:cs typeface="Consolas"/>
                  <a:sym typeface="Consolas"/>
                </a:rPr>
                <a:t>Invoke</a:t>
              </a:r>
              <a:r>
                <a:rPr lang="en-US" sz="1600" dirty="0" smtClean="0">
                  <a:solidFill>
                    <a:schemeClr val="accent2">
                      <a:lumMod val="50000"/>
                    </a:schemeClr>
                  </a:solidFill>
                  <a:latin typeface="Consolas"/>
                  <a:ea typeface="Consolas"/>
                  <a:cs typeface="Consolas"/>
                  <a:sym typeface="Consolas"/>
                </a:rPr>
                <a:t>(Int32 x);</a:t>
              </a:r>
              <a:endParaRPr lang="en-US" sz="1600" dirty="0">
                <a:solidFill>
                  <a:schemeClr val="accent2">
                    <a:lumMod val="50000"/>
                  </a:schemeClr>
                </a:solidFill>
                <a:latin typeface="Consolas"/>
                <a:ea typeface="Consolas"/>
                <a:cs typeface="Consolas"/>
                <a:sym typeface="Consolas"/>
              </a:endParaRP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virtual </a:t>
              </a:r>
              <a:r>
                <a:rPr lang="en-US" sz="1600" dirty="0" err="1">
                  <a:solidFill>
                    <a:schemeClr val="accent2">
                      <a:lumMod val="50000"/>
                    </a:schemeClr>
                  </a:solidFill>
                  <a:latin typeface="Consolas"/>
                  <a:ea typeface="Consolas"/>
                  <a:cs typeface="Consolas"/>
                  <a:sym typeface="Consolas"/>
                </a:rPr>
                <a:t>IAsyncResult</a:t>
              </a:r>
              <a:r>
                <a:rPr lang="en-US" sz="1600" dirty="0">
                  <a:solidFill>
                    <a:schemeClr val="accent2">
                      <a:lumMod val="50000"/>
                    </a:schemeClr>
                  </a:solidFill>
                  <a:latin typeface="Consolas"/>
                  <a:ea typeface="Consolas"/>
                  <a:cs typeface="Consolas"/>
                  <a:sym typeface="Consolas"/>
                </a:rPr>
                <a:t> </a:t>
              </a:r>
              <a:r>
                <a:rPr lang="en-US" sz="1600" b="1" dirty="0" err="1">
                  <a:solidFill>
                    <a:schemeClr val="accent2">
                      <a:lumMod val="50000"/>
                    </a:schemeClr>
                  </a:solidFill>
                  <a:latin typeface="Consolas"/>
                  <a:ea typeface="Consolas"/>
                  <a:cs typeface="Consolas"/>
                  <a:sym typeface="Consolas"/>
                </a:rPr>
                <a:t>BeginInvoke</a:t>
              </a:r>
              <a:r>
                <a:rPr lang="en-US" sz="1600" dirty="0">
                  <a:solidFill>
                    <a:schemeClr val="accent2">
                      <a:lumMod val="50000"/>
                    </a:schemeClr>
                  </a:solidFill>
                  <a:latin typeface="Consolas"/>
                  <a:ea typeface="Consolas"/>
                  <a:cs typeface="Consolas"/>
                  <a:sym typeface="Consolas"/>
                </a:rPr>
                <a:t>(Int32 </a:t>
              </a:r>
              <a:r>
                <a:rPr lang="en-US" sz="1600" dirty="0" smtClean="0">
                  <a:solidFill>
                    <a:schemeClr val="accent2">
                      <a:lumMod val="50000"/>
                    </a:schemeClr>
                  </a:solidFill>
                  <a:latin typeface="Consolas"/>
                  <a:ea typeface="Consolas"/>
                  <a:cs typeface="Consolas"/>
                  <a:sym typeface="Consolas"/>
                </a:rPr>
                <a:t>x, </a:t>
              </a:r>
              <a:r>
                <a:rPr lang="en-US" sz="1600" dirty="0" err="1">
                  <a:solidFill>
                    <a:schemeClr val="accent2">
                      <a:lumMod val="50000"/>
                    </a:schemeClr>
                  </a:solidFill>
                  <a:latin typeface="Consolas"/>
                  <a:ea typeface="Consolas"/>
                  <a:cs typeface="Consolas"/>
                  <a:sym typeface="Consolas"/>
                </a:rPr>
                <a:t>AsyncCallback</a:t>
              </a:r>
              <a:r>
                <a:rPr lang="en-US" sz="1600" dirty="0">
                  <a:solidFill>
                    <a:schemeClr val="accent2">
                      <a:lumMod val="50000"/>
                    </a:schemeClr>
                  </a:solidFill>
                  <a:latin typeface="Consolas"/>
                  <a:ea typeface="Consolas"/>
                  <a:cs typeface="Consolas"/>
                  <a:sym typeface="Consolas"/>
                </a:rPr>
                <a:t> callback, Object object);</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    public virtual void </a:t>
              </a:r>
              <a:r>
                <a:rPr lang="en-US" sz="1600" b="1" dirty="0" err="1">
                  <a:solidFill>
                    <a:schemeClr val="accent2">
                      <a:lumMod val="50000"/>
                    </a:schemeClr>
                  </a:solidFill>
                  <a:latin typeface="Consolas"/>
                  <a:ea typeface="Consolas"/>
                  <a:cs typeface="Consolas"/>
                  <a:sym typeface="Consolas"/>
                </a:rPr>
                <a:t>EndInvoke</a:t>
              </a:r>
              <a:r>
                <a:rPr lang="en-US" sz="1600" dirty="0">
                  <a:solidFill>
                    <a:schemeClr val="accent2">
                      <a:lumMod val="50000"/>
                    </a:schemeClr>
                  </a:solidFill>
                  <a:latin typeface="Consolas"/>
                  <a:ea typeface="Consolas"/>
                  <a:cs typeface="Consolas"/>
                  <a:sym typeface="Consolas"/>
                </a:rPr>
                <a:t>(</a:t>
              </a:r>
              <a:r>
                <a:rPr lang="en-US" sz="1600" dirty="0" err="1">
                  <a:solidFill>
                    <a:schemeClr val="accent2">
                      <a:lumMod val="50000"/>
                    </a:schemeClr>
                  </a:solidFill>
                  <a:latin typeface="Consolas"/>
                  <a:ea typeface="Consolas"/>
                  <a:cs typeface="Consolas"/>
                  <a:sym typeface="Consolas"/>
                </a:rPr>
                <a:t>IAsyncResult</a:t>
              </a:r>
              <a:r>
                <a:rPr lang="en-US" sz="1600" dirty="0">
                  <a:solidFill>
                    <a:schemeClr val="accent2">
                      <a:lumMod val="50000"/>
                    </a:schemeClr>
                  </a:solidFill>
                  <a:latin typeface="Consolas"/>
                  <a:ea typeface="Consolas"/>
                  <a:cs typeface="Consolas"/>
                  <a:sym typeface="Consolas"/>
                </a:rPr>
                <a:t> result);</a:t>
              </a:r>
            </a:p>
            <a:p>
              <a:pPr marL="0" marR="0" lvl="0" indent="0" algn="l" rtl="0">
                <a:spcBef>
                  <a:spcPts val="0"/>
                </a:spcBef>
                <a:spcAft>
                  <a:spcPts val="0"/>
                </a:spcAft>
                <a:buSzPct val="25000"/>
                <a:buNone/>
              </a:pPr>
              <a:r>
                <a:rPr lang="en-US" sz="1600" dirty="0">
                  <a:solidFill>
                    <a:schemeClr val="accent2">
                      <a:lumMod val="50000"/>
                    </a:schemeClr>
                  </a:solidFill>
                  <a:latin typeface="Consolas"/>
                  <a:ea typeface="Consolas"/>
                  <a:cs typeface="Consolas"/>
                  <a:sym typeface="Consolas"/>
                </a:rPr>
                <a:t>}</a:t>
              </a:r>
            </a:p>
            <a:p>
              <a:pPr marL="0" marR="0" lvl="0" indent="0" algn="just" rtl="0">
                <a:spcBef>
                  <a:spcPts val="0"/>
                </a:spcBef>
                <a:spcAft>
                  <a:spcPts val="0"/>
                </a:spcAft>
                <a:buNone/>
              </a:pPr>
              <a:endParaRPr sz="1600" dirty="0">
                <a:solidFill>
                  <a:schemeClr val="accent2">
                    <a:lumMod val="50000"/>
                  </a:schemeClr>
                </a:solidFill>
                <a:latin typeface="Consolas"/>
                <a:ea typeface="Consolas"/>
                <a:cs typeface="Consolas"/>
                <a:sym typeface="Consolas"/>
              </a:endParaRPr>
            </a:p>
          </p:txBody>
        </p:sp>
        <p:sp>
          <p:nvSpPr>
            <p:cNvPr id="21" name="Shape 81"/>
            <p:cNvSpPr/>
            <p:nvPr/>
          </p:nvSpPr>
          <p:spPr>
            <a:xfrm>
              <a:off x="304800" y="1066800"/>
              <a:ext cx="4701313" cy="1219199"/>
            </a:xfrm>
            <a:prstGeom prst="flowChartDocument">
              <a:avLst/>
            </a:prstGeom>
            <a:noFill/>
            <a:ln w="9525"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spcAft>
                  <a:spcPts val="0"/>
                </a:spcAft>
                <a:buSzPct val="25000"/>
                <a:buNone/>
              </a:pPr>
              <a:r>
                <a:rPr lang="en-US" sz="1600" b="1" dirty="0">
                  <a:solidFill>
                    <a:schemeClr val="accent2">
                      <a:lumMod val="50000"/>
                    </a:schemeClr>
                  </a:solidFill>
                  <a:latin typeface="Consolas"/>
                  <a:ea typeface="Consolas"/>
                  <a:cs typeface="Consolas"/>
                  <a:sym typeface="Consolas"/>
                </a:rPr>
                <a:t>public delegate </a:t>
              </a:r>
              <a:r>
                <a:rPr lang="en-US" sz="1600" b="1" dirty="0" err="1" smtClean="0">
                  <a:solidFill>
                    <a:schemeClr val="accent2">
                      <a:lumMod val="50000"/>
                    </a:schemeClr>
                  </a:solidFill>
                  <a:latin typeface="Consolas"/>
                  <a:ea typeface="Consolas"/>
                  <a:cs typeface="Consolas"/>
                  <a:sym typeface="Consolas"/>
                </a:rPr>
                <a:t>int</a:t>
              </a:r>
              <a:r>
                <a:rPr lang="en-US" sz="1600" b="1" dirty="0" smtClean="0">
                  <a:solidFill>
                    <a:schemeClr val="accent2">
                      <a:lumMod val="50000"/>
                    </a:schemeClr>
                  </a:solidFill>
                  <a:latin typeface="Consolas"/>
                  <a:ea typeface="Consolas"/>
                  <a:cs typeface="Consolas"/>
                  <a:sym typeface="Consolas"/>
                </a:rPr>
                <a:t> Transformer(</a:t>
              </a:r>
              <a:r>
                <a:rPr lang="en-US" sz="1600" b="1" dirty="0" err="1" smtClean="0">
                  <a:solidFill>
                    <a:schemeClr val="accent2">
                      <a:lumMod val="50000"/>
                    </a:schemeClr>
                  </a:solidFill>
                  <a:latin typeface="Consolas"/>
                  <a:ea typeface="Consolas"/>
                  <a:cs typeface="Consolas"/>
                  <a:sym typeface="Consolas"/>
                </a:rPr>
                <a:t>int</a:t>
              </a:r>
              <a:r>
                <a:rPr lang="en-US" sz="1600" b="1" dirty="0" smtClean="0">
                  <a:solidFill>
                    <a:schemeClr val="accent2">
                      <a:lumMod val="50000"/>
                    </a:schemeClr>
                  </a:solidFill>
                  <a:latin typeface="Consolas"/>
                  <a:ea typeface="Consolas"/>
                  <a:cs typeface="Consolas"/>
                  <a:sym typeface="Consolas"/>
                </a:rPr>
                <a:t> x);</a:t>
              </a:r>
              <a:endParaRPr lang="en-US" sz="1600" b="1" dirty="0">
                <a:solidFill>
                  <a:schemeClr val="accent2">
                    <a:lumMod val="50000"/>
                  </a:schemeClr>
                </a:solidFill>
                <a:latin typeface="Consolas"/>
                <a:ea typeface="Consolas"/>
                <a:cs typeface="Consolas"/>
                <a:sym typeface="Consolas"/>
              </a:endParaRPr>
            </a:p>
          </p:txBody>
        </p:sp>
        <p:sp>
          <p:nvSpPr>
            <p:cNvPr id="28" name="Shape 265"/>
            <p:cNvSpPr/>
            <p:nvPr/>
          </p:nvSpPr>
          <p:spPr>
            <a:xfrm>
              <a:off x="6496629" y="2147499"/>
              <a:ext cx="1823332"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Compiler C#</a:t>
              </a:r>
              <a:endParaRPr dirty="0">
                <a:solidFill>
                  <a:schemeClr val="accent2">
                    <a:lumMod val="50000"/>
                  </a:schemeClr>
                </a:solidFill>
                <a:latin typeface="Bradley Hand" charset="0"/>
                <a:ea typeface="Bradley Hand" charset="0"/>
                <a:cs typeface="Bradley Hand" charset="0"/>
              </a:endParaRPr>
            </a:p>
          </p:txBody>
        </p:sp>
        <p:cxnSp>
          <p:nvCxnSpPr>
            <p:cNvPr id="5" name="Curved Connector 4"/>
            <p:cNvCxnSpPr/>
            <p:nvPr/>
          </p:nvCxnSpPr>
          <p:spPr>
            <a:xfrm>
              <a:off x="5006113" y="1472000"/>
              <a:ext cx="2994887" cy="2133599"/>
            </a:xfrm>
            <a:prstGeom prst="curvedConnector3">
              <a:avLst>
                <a:gd name="adj1" fmla="val 123362"/>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5993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14" name="Group 13"/>
          <p:cNvGrpSpPr/>
          <p:nvPr/>
        </p:nvGrpSpPr>
        <p:grpSpPr>
          <a:xfrm>
            <a:off x="610967" y="1447800"/>
            <a:ext cx="7922066" cy="3581400"/>
            <a:chOff x="381000" y="1219200"/>
            <a:chExt cx="8376532" cy="3962400"/>
          </a:xfrm>
        </p:grpSpPr>
        <p:pic>
          <p:nvPicPr>
            <p:cNvPr id="12" name="Picture 11"/>
            <p:cNvPicPr>
              <a:picLocks noChangeAspect="1"/>
            </p:cNvPicPr>
            <p:nvPr/>
          </p:nvPicPr>
          <p:blipFill>
            <a:blip r:embed="rId2"/>
            <a:stretch>
              <a:fillRect/>
            </a:stretch>
          </p:blipFill>
          <p:spPr>
            <a:xfrm>
              <a:off x="381000" y="1219200"/>
              <a:ext cx="6959600" cy="3962400"/>
            </a:xfrm>
            <a:prstGeom prst="rect">
              <a:avLst/>
            </a:prstGeom>
          </p:spPr>
        </p:pic>
        <p:sp>
          <p:nvSpPr>
            <p:cNvPr id="18" name="Shape 265"/>
            <p:cNvSpPr/>
            <p:nvPr/>
          </p:nvSpPr>
          <p:spPr>
            <a:xfrm>
              <a:off x="6934200" y="1981200"/>
              <a:ext cx="1823332"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lang="en-US" dirty="0" smtClean="0">
                  <a:solidFill>
                    <a:schemeClr val="accent2">
                      <a:lumMod val="50000"/>
                    </a:schemeClr>
                  </a:solidFill>
                  <a:latin typeface="Bradley Hand" charset="0"/>
                  <a:ea typeface="Bradley Hand" charset="0"/>
                  <a:cs typeface="Bradley Hand" charset="0"/>
                </a:rPr>
                <a:t>Compiler C#</a:t>
              </a:r>
              <a:endParaRPr dirty="0">
                <a:solidFill>
                  <a:schemeClr val="accent2">
                    <a:lumMod val="50000"/>
                  </a:schemeClr>
                </a:solidFill>
                <a:latin typeface="Bradley Hand" charset="0"/>
                <a:ea typeface="Bradley Hand" charset="0"/>
                <a:cs typeface="Bradley Hand" charset="0"/>
              </a:endParaRPr>
            </a:p>
          </p:txBody>
        </p:sp>
        <p:cxnSp>
          <p:nvCxnSpPr>
            <p:cNvPr id="19" name="Прямая со стрелкой 4"/>
            <p:cNvCxnSpPr/>
            <p:nvPr/>
          </p:nvCxnSpPr>
          <p:spPr>
            <a:xfrm flipH="1" flipV="1">
              <a:off x="3048000" y="1524000"/>
              <a:ext cx="4038600" cy="59570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101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Delegates in Depth</a:t>
            </a:r>
          </a:p>
        </p:txBody>
      </p:sp>
      <p:grpSp>
        <p:nvGrpSpPr>
          <p:cNvPr id="7" name="Group 6"/>
          <p:cNvGrpSpPr/>
          <p:nvPr/>
        </p:nvGrpSpPr>
        <p:grpSpPr>
          <a:xfrm>
            <a:off x="467840" y="1066800"/>
            <a:ext cx="8208320" cy="4567684"/>
            <a:chOff x="707079" y="1295400"/>
            <a:chExt cx="8208320" cy="4567684"/>
          </a:xfrm>
        </p:grpSpPr>
        <p:grpSp>
          <p:nvGrpSpPr>
            <p:cNvPr id="8" name="Shape 105"/>
            <p:cNvGrpSpPr/>
            <p:nvPr/>
          </p:nvGrpSpPr>
          <p:grpSpPr>
            <a:xfrm>
              <a:off x="707079" y="1474402"/>
              <a:ext cx="3832731" cy="4388682"/>
              <a:chOff x="402279" y="26602"/>
              <a:chExt cx="3832731" cy="4388682"/>
            </a:xfrm>
          </p:grpSpPr>
          <p:sp>
            <p:nvSpPr>
              <p:cNvPr id="23" name="Shape 106"/>
              <p:cNvSpPr/>
              <p:nvPr/>
            </p:nvSpPr>
            <p:spPr>
              <a:xfrm>
                <a:off x="402279" y="26602"/>
                <a:ext cx="3821825" cy="801993"/>
              </a:xfrm>
              <a:prstGeom prst="ellipse">
                <a:avLst/>
              </a:prstGeom>
              <a:noFill/>
              <a:ln>
                <a:noFill/>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24" name="Shape 107"/>
              <p:cNvSpPr txBox="1"/>
              <p:nvPr/>
            </p:nvSpPr>
            <p:spPr>
              <a:xfrm>
                <a:off x="685100" y="149740"/>
                <a:ext cx="2702440" cy="567096"/>
              </a:xfrm>
              <a:prstGeom prst="rect">
                <a:avLst/>
              </a:prstGeom>
              <a:noFill/>
              <a:ln>
                <a:noFill/>
              </a:ln>
            </p:spPr>
            <p:txBody>
              <a:bodyPr lIns="68575" tIns="68575" rIns="68575" bIns="68575" anchor="ctr" anchorCtr="0">
                <a:noAutofit/>
              </a:bodyPr>
              <a:lstStyle/>
              <a:p>
                <a:pPr marL="0" marR="0" lvl="0" indent="0" algn="ctr" rtl="0">
                  <a:lnSpc>
                    <a:spcPct val="90000"/>
                  </a:lnSpc>
                  <a:spcBef>
                    <a:spcPts val="0"/>
                  </a:spcBef>
                  <a:spcAft>
                    <a:spcPts val="0"/>
                  </a:spcAft>
                  <a:buSzPct val="25000"/>
                  <a:buNone/>
                </a:pPr>
                <a:r>
                  <a:rPr lang="en-US" sz="1600" b="1">
                    <a:solidFill>
                      <a:schemeClr val="accent2">
                        <a:lumMod val="50000"/>
                      </a:schemeClr>
                    </a:solidFill>
                    <a:latin typeface="Consolas" charset="0"/>
                    <a:ea typeface="Consolas" charset="0"/>
                    <a:cs typeface="Consolas" charset="0"/>
                    <a:sym typeface="Calibri"/>
                  </a:rPr>
                  <a:t>System.Object</a:t>
                </a:r>
              </a:p>
            </p:txBody>
          </p:sp>
          <p:sp>
            <p:nvSpPr>
              <p:cNvPr id="26" name="Shape 109"/>
              <p:cNvSpPr txBox="1"/>
              <p:nvPr/>
            </p:nvSpPr>
            <p:spPr>
              <a:xfrm rot="10768244">
                <a:off x="2200812" y="957153"/>
                <a:ext cx="236228" cy="142055"/>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1000">
                  <a:solidFill>
                    <a:schemeClr val="dk1"/>
                  </a:solidFill>
                  <a:latin typeface="Arial"/>
                  <a:ea typeface="Arial"/>
                  <a:cs typeface="Arial"/>
                  <a:sym typeface="Arial"/>
                </a:endParaRPr>
              </a:p>
            </p:txBody>
          </p:sp>
          <p:sp>
            <p:nvSpPr>
              <p:cNvPr id="27" name="Shape 110"/>
              <p:cNvSpPr/>
              <p:nvPr/>
            </p:nvSpPr>
            <p:spPr>
              <a:xfrm>
                <a:off x="413185" y="1207305"/>
                <a:ext cx="3821825" cy="801993"/>
              </a:xfrm>
              <a:prstGeom prst="ellipse">
                <a:avLst/>
              </a:prstGeom>
              <a:noFill/>
              <a:ln>
                <a:noFill/>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28" name="Shape 111"/>
              <p:cNvSpPr txBox="1"/>
              <p:nvPr/>
            </p:nvSpPr>
            <p:spPr>
              <a:xfrm>
                <a:off x="685100" y="1335898"/>
                <a:ext cx="2702440" cy="567096"/>
              </a:xfrm>
              <a:prstGeom prst="rect">
                <a:avLst/>
              </a:prstGeom>
              <a:noFill/>
              <a:ln>
                <a:noFill/>
              </a:ln>
            </p:spPr>
            <p:txBody>
              <a:bodyPr lIns="68575" tIns="68575" rIns="68575" bIns="68575" anchor="ctr" anchorCtr="0">
                <a:noAutofit/>
              </a:bodyPr>
              <a:lstStyle/>
              <a:p>
                <a:pPr marL="0" marR="0" lvl="0" indent="0" algn="ctr" rtl="0">
                  <a:lnSpc>
                    <a:spcPct val="90000"/>
                  </a:lnSpc>
                  <a:spcBef>
                    <a:spcPts val="0"/>
                  </a:spcBef>
                  <a:spcAft>
                    <a:spcPts val="0"/>
                  </a:spcAft>
                  <a:buSzPct val="25000"/>
                  <a:buNone/>
                </a:pPr>
                <a:r>
                  <a:rPr lang="en-US" sz="1600" b="1">
                    <a:solidFill>
                      <a:schemeClr val="accent2">
                        <a:lumMod val="50000"/>
                      </a:schemeClr>
                    </a:solidFill>
                    <a:latin typeface="Consolas" charset="0"/>
                    <a:ea typeface="Consolas" charset="0"/>
                    <a:cs typeface="Consolas" charset="0"/>
                    <a:sym typeface="Calibri"/>
                  </a:rPr>
                  <a:t>System.Delegate</a:t>
                </a:r>
                <a:endParaRPr lang="en-US" sz="1600" b="1" dirty="0">
                  <a:solidFill>
                    <a:schemeClr val="accent2">
                      <a:lumMod val="50000"/>
                    </a:schemeClr>
                  </a:solidFill>
                  <a:latin typeface="Consolas" charset="0"/>
                  <a:ea typeface="Consolas" charset="0"/>
                  <a:cs typeface="Consolas" charset="0"/>
                  <a:sym typeface="Calibri"/>
                </a:endParaRPr>
              </a:p>
            </p:txBody>
          </p:sp>
          <p:sp>
            <p:nvSpPr>
              <p:cNvPr id="30" name="Shape 113"/>
              <p:cNvSpPr txBox="1"/>
              <p:nvPr/>
            </p:nvSpPr>
            <p:spPr>
              <a:xfrm rot="10800000">
                <a:off x="2205985" y="2166824"/>
                <a:ext cx="236228" cy="150410"/>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1000">
                  <a:solidFill>
                    <a:schemeClr val="dk1"/>
                  </a:solidFill>
                  <a:latin typeface="Arial"/>
                  <a:ea typeface="Arial"/>
                  <a:cs typeface="Arial"/>
                  <a:sym typeface="Arial"/>
                </a:endParaRPr>
              </a:p>
            </p:txBody>
          </p:sp>
          <p:sp>
            <p:nvSpPr>
              <p:cNvPr id="31" name="Shape 114"/>
              <p:cNvSpPr/>
              <p:nvPr/>
            </p:nvSpPr>
            <p:spPr>
              <a:xfrm>
                <a:off x="413185" y="2410298"/>
                <a:ext cx="3821825" cy="801993"/>
              </a:xfrm>
              <a:prstGeom prst="ellipse">
                <a:avLst/>
              </a:prstGeom>
              <a:noFill/>
              <a:ln>
                <a:noFill/>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32" name="Shape 115"/>
              <p:cNvSpPr txBox="1"/>
              <p:nvPr/>
            </p:nvSpPr>
            <p:spPr>
              <a:xfrm>
                <a:off x="437900" y="2527746"/>
                <a:ext cx="3196840" cy="567096"/>
              </a:xfrm>
              <a:prstGeom prst="rect">
                <a:avLst/>
              </a:prstGeom>
              <a:noFill/>
              <a:ln>
                <a:noFill/>
              </a:ln>
            </p:spPr>
            <p:txBody>
              <a:bodyPr lIns="68575" tIns="68575" rIns="68575" bIns="68575" anchor="ctr" anchorCtr="0">
                <a:noAutofit/>
              </a:bodyPr>
              <a:lstStyle/>
              <a:p>
                <a:pPr marL="0" marR="0" lvl="0" indent="0" algn="ctr" rtl="0">
                  <a:lnSpc>
                    <a:spcPct val="90000"/>
                  </a:lnSpc>
                  <a:spcBef>
                    <a:spcPts val="0"/>
                  </a:spcBef>
                  <a:spcAft>
                    <a:spcPts val="0"/>
                  </a:spcAft>
                  <a:buSzPct val="25000"/>
                  <a:buNone/>
                </a:pPr>
                <a:r>
                  <a:rPr lang="en-US" sz="1600" b="1">
                    <a:solidFill>
                      <a:schemeClr val="accent2">
                        <a:lumMod val="50000"/>
                      </a:schemeClr>
                    </a:solidFill>
                    <a:latin typeface="Consolas" charset="0"/>
                    <a:ea typeface="Consolas" charset="0"/>
                    <a:cs typeface="Consolas" charset="0"/>
                    <a:sym typeface="Calibri"/>
                  </a:rPr>
                  <a:t>System.MultiCastDelegate</a:t>
                </a:r>
                <a:endParaRPr lang="en-US" sz="1600" b="1" dirty="0">
                  <a:solidFill>
                    <a:schemeClr val="accent2">
                      <a:lumMod val="50000"/>
                    </a:schemeClr>
                  </a:solidFill>
                  <a:latin typeface="Consolas" charset="0"/>
                  <a:ea typeface="Consolas" charset="0"/>
                  <a:cs typeface="Consolas" charset="0"/>
                  <a:sym typeface="Calibri"/>
                </a:endParaRPr>
              </a:p>
            </p:txBody>
          </p:sp>
          <p:sp>
            <p:nvSpPr>
              <p:cNvPr id="34" name="Shape 117"/>
              <p:cNvSpPr txBox="1"/>
              <p:nvPr/>
            </p:nvSpPr>
            <p:spPr>
              <a:xfrm rot="10800000">
                <a:off x="2205985" y="3349607"/>
                <a:ext cx="236228" cy="150410"/>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1000">
                  <a:solidFill>
                    <a:schemeClr val="dk1"/>
                  </a:solidFill>
                  <a:latin typeface="Arial"/>
                  <a:ea typeface="Arial"/>
                  <a:cs typeface="Arial"/>
                  <a:sym typeface="Arial"/>
                </a:endParaRPr>
              </a:p>
            </p:txBody>
          </p:sp>
          <p:sp>
            <p:nvSpPr>
              <p:cNvPr id="35" name="Shape 118"/>
              <p:cNvSpPr/>
              <p:nvPr/>
            </p:nvSpPr>
            <p:spPr>
              <a:xfrm>
                <a:off x="413185" y="3613291"/>
                <a:ext cx="3821825" cy="801993"/>
              </a:xfrm>
              <a:prstGeom prst="ellipse">
                <a:avLst/>
              </a:prstGeom>
              <a:noFill/>
              <a:ln w="25400"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119"/>
              <p:cNvSpPr txBox="1"/>
              <p:nvPr/>
            </p:nvSpPr>
            <p:spPr>
              <a:xfrm>
                <a:off x="1014179" y="3617469"/>
                <a:ext cx="2052832" cy="567096"/>
              </a:xfrm>
              <a:prstGeom prst="rect">
                <a:avLst/>
              </a:prstGeom>
              <a:noFill/>
              <a:ln>
                <a:noFill/>
              </a:ln>
            </p:spPr>
            <p:txBody>
              <a:bodyPr lIns="68575" tIns="68575" rIns="68575" bIns="68575" anchor="ctr" anchorCtr="0">
                <a:noAutofit/>
              </a:bodyPr>
              <a:lstStyle/>
              <a:p>
                <a:pPr marL="0" marR="0" lvl="0" indent="0" algn="ctr" rtl="0">
                  <a:lnSpc>
                    <a:spcPct val="90000"/>
                  </a:lnSpc>
                  <a:spcBef>
                    <a:spcPts val="0"/>
                  </a:spcBef>
                  <a:spcAft>
                    <a:spcPts val="0"/>
                  </a:spcAft>
                  <a:buSzPct val="25000"/>
                  <a:buNone/>
                </a:pPr>
                <a:r>
                  <a:rPr lang="en-US" sz="1600" b="1" dirty="0">
                    <a:solidFill>
                      <a:schemeClr val="accent2">
                        <a:lumMod val="50000"/>
                      </a:schemeClr>
                    </a:solidFill>
                    <a:latin typeface="Consolas" charset="0"/>
                    <a:ea typeface="Consolas" charset="0"/>
                    <a:cs typeface="Consolas" charset="0"/>
                    <a:sym typeface="Calibri"/>
                  </a:rPr>
                  <a:t>delegate&lt;T&gt;</a:t>
                </a:r>
              </a:p>
            </p:txBody>
          </p:sp>
        </p:grpSp>
        <p:grpSp>
          <p:nvGrpSpPr>
            <p:cNvPr id="17" name="Shape 121"/>
            <p:cNvGrpSpPr/>
            <p:nvPr/>
          </p:nvGrpSpPr>
          <p:grpSpPr>
            <a:xfrm>
              <a:off x="4267200" y="3886201"/>
              <a:ext cx="4648199" cy="1524000"/>
              <a:chOff x="4267200" y="3200401"/>
              <a:chExt cx="4648199" cy="1524000"/>
            </a:xfrm>
          </p:grpSpPr>
          <p:sp>
            <p:nvSpPr>
              <p:cNvPr id="21" name="Shape 122"/>
              <p:cNvSpPr/>
              <p:nvPr/>
            </p:nvSpPr>
            <p:spPr>
              <a:xfrm>
                <a:off x="4267200" y="3200401"/>
                <a:ext cx="4648199" cy="1524000"/>
              </a:xfrm>
              <a:prstGeom prst="wedgeRectCallout">
                <a:avLst>
                  <a:gd name="adj1" fmla="val -66188"/>
                  <a:gd name="adj2" fmla="val -28005"/>
                </a:avLst>
              </a:prstGeom>
              <a:solidFill>
                <a:schemeClr val="lt1"/>
              </a:solidFill>
              <a:ln w="12700" cap="flat" cmpd="sng">
                <a:solidFill>
                  <a:schemeClr val="tx1"/>
                </a:solidFill>
                <a:prstDash val="sysDash"/>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accent2">
                      <a:lumMod val="50000"/>
                    </a:schemeClr>
                  </a:solidFill>
                  <a:latin typeface="Arial"/>
                  <a:ea typeface="Arial"/>
                  <a:cs typeface="Arial"/>
                  <a:sym typeface="Arial"/>
                </a:endParaRPr>
              </a:p>
            </p:txBody>
          </p:sp>
          <p:pic>
            <p:nvPicPr>
              <p:cNvPr id="22" name="Shape 123" descr="4.png"/>
              <p:cNvPicPr preferRelativeResize="0"/>
              <p:nvPr/>
            </p:nvPicPr>
            <p:blipFill rotWithShape="1">
              <a:blip r:embed="rId2">
                <a:alphaModFix/>
              </a:blip>
              <a:srcRect/>
              <a:stretch/>
            </p:blipFill>
            <p:spPr>
              <a:xfrm>
                <a:off x="4381499" y="3303201"/>
                <a:ext cx="4206240" cy="1295400"/>
              </a:xfrm>
              <a:prstGeom prst="rect">
                <a:avLst/>
              </a:prstGeom>
              <a:noFill/>
              <a:ln>
                <a:noFill/>
              </a:ln>
            </p:spPr>
          </p:pic>
        </p:grpSp>
        <p:grpSp>
          <p:nvGrpSpPr>
            <p:cNvPr id="10" name="Shape 125"/>
            <p:cNvGrpSpPr/>
            <p:nvPr/>
          </p:nvGrpSpPr>
          <p:grpSpPr>
            <a:xfrm>
              <a:off x="4267200" y="1295400"/>
              <a:ext cx="4648199" cy="2514599"/>
              <a:chOff x="4267200" y="609600"/>
              <a:chExt cx="4648199" cy="2514599"/>
            </a:xfrm>
          </p:grpSpPr>
          <p:sp>
            <p:nvSpPr>
              <p:cNvPr id="11" name="Shape 126"/>
              <p:cNvSpPr/>
              <p:nvPr/>
            </p:nvSpPr>
            <p:spPr>
              <a:xfrm>
                <a:off x="4267200" y="609600"/>
                <a:ext cx="4648199" cy="2514599"/>
              </a:xfrm>
              <a:prstGeom prst="wedgeRectCallout">
                <a:avLst>
                  <a:gd name="adj1" fmla="val -71626"/>
                  <a:gd name="adj2" fmla="val 19249"/>
                </a:avLst>
              </a:prstGeom>
              <a:solidFill>
                <a:schemeClr val="lt1"/>
              </a:solidFill>
              <a:ln w="12700" cap="flat" cmpd="sng">
                <a:solidFill>
                  <a:schemeClr val="tx1"/>
                </a:solidFill>
                <a:prstDash val="sysDash"/>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accent2">
                      <a:lumMod val="50000"/>
                    </a:schemeClr>
                  </a:solidFill>
                  <a:latin typeface="Arial"/>
                  <a:ea typeface="Arial"/>
                  <a:cs typeface="Arial"/>
                  <a:sym typeface="Arial"/>
                </a:endParaRPr>
              </a:p>
            </p:txBody>
          </p:sp>
          <p:pic>
            <p:nvPicPr>
              <p:cNvPr id="13" name="Shape 127" descr="3.png"/>
              <p:cNvPicPr preferRelativeResize="0"/>
              <p:nvPr/>
            </p:nvPicPr>
            <p:blipFill rotWithShape="1">
              <a:blip r:embed="rId3">
                <a:alphaModFix/>
              </a:blip>
              <a:srcRect/>
              <a:stretch/>
            </p:blipFill>
            <p:spPr>
              <a:xfrm>
                <a:off x="4381499" y="714067"/>
                <a:ext cx="4419599" cy="2296459"/>
              </a:xfrm>
              <a:prstGeom prst="rect">
                <a:avLst/>
              </a:prstGeom>
              <a:noFill/>
              <a:ln>
                <a:noFill/>
              </a:ln>
            </p:spPr>
          </p:pic>
        </p:grpSp>
      </p:grpSp>
      <p:cxnSp>
        <p:nvCxnSpPr>
          <p:cNvPr id="37" name="Прямая со стрелкой 4"/>
          <p:cNvCxnSpPr>
            <a:stCxn id="36" idx="0"/>
            <a:endCxn id="32" idx="2"/>
          </p:cNvCxnSpPr>
          <p:nvPr/>
        </p:nvCxnSpPr>
        <p:spPr>
          <a:xfrm flipH="1" flipV="1">
            <a:off x="2101881" y="4314042"/>
            <a:ext cx="4275" cy="52262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8" name="Прямая со стрелкой 4"/>
          <p:cNvCxnSpPr>
            <a:stCxn id="32" idx="0"/>
            <a:endCxn id="28" idx="2"/>
          </p:cNvCxnSpPr>
          <p:nvPr/>
        </p:nvCxnSpPr>
        <p:spPr>
          <a:xfrm flipV="1">
            <a:off x="2101881" y="3122194"/>
            <a:ext cx="0" cy="624752"/>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2" name="Прямая со стрелкой 4"/>
          <p:cNvCxnSpPr>
            <a:stCxn id="28" idx="0"/>
            <a:endCxn id="24" idx="2"/>
          </p:cNvCxnSpPr>
          <p:nvPr/>
        </p:nvCxnSpPr>
        <p:spPr>
          <a:xfrm flipV="1">
            <a:off x="2101881" y="1936036"/>
            <a:ext cx="0" cy="619062"/>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7610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19025</TotalTime>
  <Words>2556</Words>
  <Application>Microsoft Macintosh PowerPoint</Application>
  <PresentationFormat>On-screen Show (4:3)</PresentationFormat>
  <Paragraphs>472</Paragraphs>
  <Slides>42</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 Black</vt:lpstr>
      <vt:lpstr>Bradley Hand</vt:lpstr>
      <vt:lpstr>Calibri</vt:lpstr>
      <vt:lpstr>Consolas</vt:lpstr>
      <vt:lpstr>Helvetica</vt:lpstr>
      <vt:lpstr>Helvetica Neue</vt:lpstr>
      <vt:lpstr>Lucida Grande</vt:lpstr>
      <vt:lpstr>Narkisim</vt:lpstr>
      <vt:lpstr>Trebuchet MS</vt:lpstr>
      <vt:lpstr>Wingdings</vt:lpstr>
      <vt:lpstr>Arial</vt:lpstr>
      <vt:lpstr>EPAM_PPT_General_Template_20150223</vt:lpstr>
      <vt:lpstr>PowerPoint Presentation</vt:lpstr>
      <vt:lpstr>Module Overview</vt:lpstr>
      <vt:lpstr>Why Decouple an Operation from a Method?</vt:lpstr>
      <vt:lpstr>Defining a Delegate</vt:lpstr>
      <vt:lpstr>Defining a Delegate</vt:lpstr>
      <vt:lpstr>Invoking a Delegate</vt:lpstr>
      <vt:lpstr>Delegates in Depth</vt:lpstr>
      <vt:lpstr>Delegates in Depth</vt:lpstr>
      <vt:lpstr>Delegates in Depth</vt:lpstr>
      <vt:lpstr>Delegates in Depth</vt:lpstr>
      <vt:lpstr>Delegates in Depth</vt:lpstr>
      <vt:lpstr>Delegates in Depth</vt:lpstr>
      <vt:lpstr>Delegates in Depth</vt:lpstr>
      <vt:lpstr>Delegates in Depth</vt:lpstr>
      <vt:lpstr>Delegates in Depth</vt:lpstr>
      <vt:lpstr>Delegates in Depth</vt:lpstr>
      <vt:lpstr>Delegates in Depth</vt:lpstr>
      <vt:lpstr>Multicast Delegates</vt:lpstr>
      <vt:lpstr>Multicast Delegates</vt:lpstr>
      <vt:lpstr>Multicast Delegates</vt:lpstr>
      <vt:lpstr>Multicast Delegates</vt:lpstr>
      <vt:lpstr>Covariant and contravariant of delegates</vt:lpstr>
      <vt:lpstr>Anonymous methods</vt:lpstr>
      <vt:lpstr>Anonymous methods</vt:lpstr>
      <vt:lpstr>Lambda Expression</vt:lpstr>
      <vt:lpstr>Lambda Expression</vt:lpstr>
      <vt:lpstr>Lambda Expression</vt:lpstr>
      <vt:lpstr>Variable Scope in Lambda Expressions</vt:lpstr>
      <vt:lpstr>Interactive versus reactive programming  </vt:lpstr>
      <vt:lpstr>The Two Sides of Delegates</vt:lpstr>
      <vt:lpstr>Events</vt:lpstr>
      <vt:lpstr>Events</vt:lpstr>
      <vt:lpstr>Events</vt:lpstr>
      <vt:lpstr>Events in depth</vt:lpstr>
      <vt:lpstr>Events in depth</vt:lpstr>
      <vt:lpstr>Standard Event Pattern. First Step </vt:lpstr>
      <vt:lpstr>Standard Event Pattern. Second Step </vt:lpstr>
      <vt:lpstr>Standard Event Pattern. Last Step </vt:lpstr>
      <vt:lpstr>Event Modifiers </vt:lpstr>
      <vt:lpstr>Best Practices for Using Events</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1423</cp:revision>
  <dcterms:created xsi:type="dcterms:W3CDTF">2008-09-08T12:48:20Z</dcterms:created>
  <dcterms:modified xsi:type="dcterms:W3CDTF">2017-07-17T15:23:47Z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